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74" r:id="rId2"/>
    <p:sldId id="256" r:id="rId3"/>
    <p:sldId id="257" r:id="rId4"/>
    <p:sldId id="260" r:id="rId5"/>
    <p:sldId id="258" r:id="rId6"/>
    <p:sldId id="259" r:id="rId7"/>
    <p:sldId id="282" r:id="rId8"/>
    <p:sldId id="261" r:id="rId9"/>
    <p:sldId id="262" r:id="rId10"/>
    <p:sldId id="283" r:id="rId11"/>
    <p:sldId id="284" r:id="rId12"/>
    <p:sldId id="263" r:id="rId13"/>
    <p:sldId id="265" r:id="rId14"/>
    <p:sldId id="266" r:id="rId15"/>
    <p:sldId id="264" r:id="rId16"/>
    <p:sldId id="267" r:id="rId17"/>
    <p:sldId id="270" r:id="rId18"/>
    <p:sldId id="275" r:id="rId19"/>
    <p:sldId id="268" r:id="rId20"/>
    <p:sldId id="269" r:id="rId21"/>
    <p:sldId id="281" r:id="rId22"/>
    <p:sldId id="271" r:id="rId23"/>
    <p:sldId id="280" r:id="rId24"/>
    <p:sldId id="279" r:id="rId25"/>
    <p:sldId id="286" r:id="rId26"/>
    <p:sldId id="287" r:id="rId27"/>
    <p:sldId id="288" r:id="rId28"/>
    <p:sldId id="289" r:id="rId29"/>
    <p:sldId id="273" r:id="rId30"/>
    <p:sldId id="272"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7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2" d="100"/>
          <a:sy n="112" d="100"/>
        </p:scale>
        <p:origin x="1620" y="108"/>
      </p:cViewPr>
      <p:guideLst>
        <p:guide orient="horz" pos="2160"/>
        <p:guide pos="5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19" cy="46524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885" y="0"/>
            <a:ext cx="3038319" cy="465242"/>
          </a:xfrm>
          <a:prstGeom prst="rect">
            <a:avLst/>
          </a:prstGeom>
        </p:spPr>
        <p:txBody>
          <a:bodyPr vert="horz" lIns="91440" tIns="45720" rIns="91440" bIns="45720" rtlCol="0"/>
          <a:lstStyle>
            <a:lvl1pPr algn="r">
              <a:defRPr sz="1200"/>
            </a:lvl1pPr>
          </a:lstStyle>
          <a:p>
            <a:fld id="{161B3FAE-9436-4879-B422-01F5D4A03918}" type="datetimeFigureOut">
              <a:rPr lang="en-US" smtClean="0"/>
              <a:t>11/14/2019</a:t>
            </a:fld>
            <a:endParaRPr lang="en-US"/>
          </a:p>
        </p:txBody>
      </p:sp>
      <p:sp>
        <p:nvSpPr>
          <p:cNvPr id="4" name="Footer Placeholder 3"/>
          <p:cNvSpPr>
            <a:spLocks noGrp="1"/>
          </p:cNvSpPr>
          <p:nvPr>
            <p:ph type="ftr" sz="quarter" idx="2"/>
          </p:nvPr>
        </p:nvSpPr>
        <p:spPr>
          <a:xfrm>
            <a:off x="0" y="8831160"/>
            <a:ext cx="3038319" cy="46524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885" y="8831160"/>
            <a:ext cx="3038319" cy="465240"/>
          </a:xfrm>
          <a:prstGeom prst="rect">
            <a:avLst/>
          </a:prstGeom>
        </p:spPr>
        <p:txBody>
          <a:bodyPr vert="horz" lIns="91440" tIns="45720" rIns="91440" bIns="45720" rtlCol="0" anchor="b"/>
          <a:lstStyle>
            <a:lvl1pPr algn="r">
              <a:defRPr sz="1200"/>
            </a:lvl1pPr>
          </a:lstStyle>
          <a:p>
            <a:fld id="{31EE8AC6-7568-4CAA-9E18-68912166D70F}" type="slidenum">
              <a:rPr lang="en-US" smtClean="0"/>
              <a:t>‹#›</a:t>
            </a:fld>
            <a:endParaRPr lang="en-US"/>
          </a:p>
        </p:txBody>
      </p:sp>
    </p:spTree>
    <p:extLst>
      <p:ext uri="{BB962C8B-B14F-4D97-AF65-F5344CB8AC3E}">
        <p14:creationId xmlns:p14="http://schemas.microsoft.com/office/powerpoint/2010/main" val="1605542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F91E69E-7FB8-4E4D-9708-F25A3076353E}" type="datetimeFigureOut">
              <a:rPr lang="en-US" smtClean="0"/>
              <a:t>11/14/2019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FAD6DD74-C591-4AE8-B335-752CCE0CC18E}" type="slidenum">
              <a:rPr lang="en-US" smtClean="0"/>
              <a:t>‹#›</a:t>
            </a:fld>
            <a:endParaRPr lang="en-US"/>
          </a:p>
        </p:txBody>
      </p:sp>
    </p:spTree>
    <p:extLst>
      <p:ext uri="{BB962C8B-B14F-4D97-AF65-F5344CB8AC3E}">
        <p14:creationId xmlns:p14="http://schemas.microsoft.com/office/powerpoint/2010/main" val="3020037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1295400"/>
            <a:ext cx="7620000" cy="4038600"/>
          </a:xfrm>
          <a:prstGeom prst="rect">
            <a:avLst/>
          </a:prstGeom>
        </p:spPr>
        <p:txBody>
          <a:bodyPr/>
          <a:lstStyle>
            <a:lvl1pPr marL="0" indent="0" algn="l">
              <a:buNone/>
              <a:defRPr sz="2800">
                <a:solidFill>
                  <a:schemeClr val="tx1">
                    <a:lumMod val="95000"/>
                    <a:lumOff val="5000"/>
                  </a:schemeClr>
                </a:solidFill>
                <a:latin typeface="TradeGothic LT" panose="02000503020000020004" pitchFamily="2"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Title 1"/>
          <p:cNvSpPr>
            <a:spLocks noGrp="1"/>
          </p:cNvSpPr>
          <p:nvPr>
            <p:ph type="ctrTitle"/>
          </p:nvPr>
        </p:nvSpPr>
        <p:spPr>
          <a:xfrm>
            <a:off x="838200" y="304800"/>
            <a:ext cx="8077200" cy="533400"/>
          </a:xfrm>
          <a:prstGeom prst="rect">
            <a:avLst/>
          </a:prstGeom>
        </p:spPr>
        <p:txBody>
          <a:bodyPr/>
          <a:lstStyle>
            <a:lvl1pPr algn="l">
              <a:defRPr sz="3200" b="0" i="0" cap="all" baseline="0">
                <a:ln>
                  <a:noFill/>
                </a:ln>
                <a:solidFill>
                  <a:srgbClr val="FFFFFF"/>
                </a:solidFill>
                <a:effectLst/>
                <a:latin typeface="TradeGothic LT CondEighteen" panose="020B0706030503020504" pitchFamily="34" charset="0"/>
                <a:ea typeface="TradeGothic LT CondEighteen" panose="020B0706030503020504" pitchFamily="34" charset="0"/>
                <a:cs typeface="TradeGothic LT CondEighteen" panose="020B0706030503020504" pitchFamily="34" charset="0"/>
              </a:defRPr>
            </a:lvl1pPr>
          </a:lstStyle>
          <a:p>
            <a:r>
              <a:rPr lang="en-US"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10" name="Content Placeholder 2"/>
          <p:cNvSpPr>
            <a:spLocks noGrp="1"/>
          </p:cNvSpPr>
          <p:nvPr>
            <p:ph idx="1"/>
          </p:nvPr>
        </p:nvSpPr>
        <p:spPr>
          <a:xfrm>
            <a:off x="914400" y="1219200"/>
            <a:ext cx="7620000" cy="3886201"/>
          </a:xfrm>
          <a:prstGeom prst="rect">
            <a:avLst/>
          </a:prstGeom>
        </p:spPr>
        <p:txBody>
          <a:bodyPr tIns="0"/>
          <a:lstStyle>
            <a:lvl1pPr>
              <a:defRPr sz="2800">
                <a:latin typeface="TradeGothic LT" panose="02000503020000020004" pitchFamily="2" charset="0"/>
                <a:cs typeface="Arial" pitchFamily="34" charset="0"/>
              </a:defRPr>
            </a:lvl1pPr>
            <a:lvl2pPr>
              <a:defRPr sz="2400">
                <a:latin typeface="TradeGothic LT" panose="02000503020000020004" pitchFamily="2" charset="0"/>
                <a:cs typeface="Arial" pitchFamily="34" charset="0"/>
              </a:defRPr>
            </a:lvl2pPr>
            <a:lvl3pPr>
              <a:defRPr sz="2000">
                <a:latin typeface="TradeGothic LT" panose="02000503020000020004" pitchFamily="2" charset="0"/>
                <a:cs typeface="Arial" pitchFamily="34" charset="0"/>
              </a:defRPr>
            </a:lvl3pPr>
            <a:lvl4pPr>
              <a:defRPr sz="1800">
                <a:latin typeface="TradeGothic LT" panose="02000503020000020004" pitchFamily="2" charset="0"/>
                <a:cs typeface="Arial" pitchFamily="34" charset="0"/>
              </a:defRPr>
            </a:lvl4pPr>
            <a:lvl5pPr>
              <a:defRPr sz="1800">
                <a:latin typeface="TradeGothic LT" panose="02000503020000020004" pitchFamily="2" charset="0"/>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p:nvPr>
        </p:nvSpPr>
        <p:spPr>
          <a:xfrm>
            <a:off x="838200" y="304800"/>
            <a:ext cx="8077200" cy="533400"/>
          </a:xfrm>
          <a:prstGeom prst="rect">
            <a:avLst/>
          </a:prstGeom>
        </p:spPr>
        <p:txBody>
          <a:bodyPr/>
          <a:lstStyle>
            <a:lvl1pPr algn="l">
              <a:defRPr sz="3200" b="0" i="0" cap="all" baseline="0">
                <a:ln>
                  <a:noFill/>
                </a:ln>
                <a:solidFill>
                  <a:srgbClr val="FFFFFF"/>
                </a:solidFill>
                <a:effectLst/>
                <a:latin typeface="TradeGothic LT CondEighteen" panose="020B0706030503020504" pitchFamily="34" charset="0"/>
                <a:ea typeface="TradeGothic LT CondEighteen" panose="020B0706030503020504" pitchFamily="34" charset="0"/>
                <a:cs typeface="TradeGothic LT CondEighteen" panose="020B0706030503020504" pitchFamily="34" charset="0"/>
              </a:defRPr>
            </a:lvl1p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7" name="Content Placeholder 2"/>
          <p:cNvSpPr>
            <a:spLocks noGrp="1"/>
          </p:cNvSpPr>
          <p:nvPr>
            <p:ph idx="1"/>
          </p:nvPr>
        </p:nvSpPr>
        <p:spPr>
          <a:xfrm>
            <a:off x="685800" y="1066800"/>
            <a:ext cx="7848600" cy="4572000"/>
          </a:xfrm>
          <a:prstGeom prst="rect">
            <a:avLst/>
          </a:prstGeom>
        </p:spPr>
        <p:txBody>
          <a:bodyPr tIns="0"/>
          <a:lstStyle>
            <a:lvl1pPr>
              <a:defRPr sz="2800">
                <a:latin typeface="TradeGothic LT" panose="02000503020000020004" pitchFamily="2" charset="0"/>
                <a:cs typeface="Arial" pitchFamily="34" charset="0"/>
              </a:defRPr>
            </a:lvl1pPr>
            <a:lvl2pPr>
              <a:defRPr sz="2400">
                <a:latin typeface="TradeGothic LT" panose="02000503020000020004" pitchFamily="2" charset="0"/>
                <a:cs typeface="Arial" pitchFamily="34" charset="0"/>
              </a:defRPr>
            </a:lvl2pPr>
            <a:lvl3pPr>
              <a:defRPr sz="2000">
                <a:latin typeface="TradeGothic LT" panose="02000503020000020004" pitchFamily="2" charset="0"/>
                <a:cs typeface="Arial" pitchFamily="34" charset="0"/>
              </a:defRPr>
            </a:lvl3pPr>
            <a:lvl4pPr>
              <a:defRPr sz="1800">
                <a:latin typeface="TradeGothic LT" panose="02000503020000020004" pitchFamily="2" charset="0"/>
                <a:cs typeface="Arial" pitchFamily="34" charset="0"/>
              </a:defRPr>
            </a:lvl4pPr>
            <a:lvl5pPr>
              <a:defRPr sz="1800">
                <a:latin typeface="TradeGothic LT" panose="02000503020000020004" pitchFamily="2" charset="0"/>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1"/>
          <p:cNvSpPr>
            <a:spLocks noGrp="1"/>
          </p:cNvSpPr>
          <p:nvPr>
            <p:ph type="ctrTitle"/>
          </p:nvPr>
        </p:nvSpPr>
        <p:spPr>
          <a:xfrm>
            <a:off x="838200" y="304800"/>
            <a:ext cx="8077200" cy="533400"/>
          </a:xfrm>
          <a:prstGeom prst="rect">
            <a:avLst/>
          </a:prstGeom>
        </p:spPr>
        <p:txBody>
          <a:bodyPr/>
          <a:lstStyle>
            <a:lvl1pPr algn="l">
              <a:defRPr sz="3200" b="0" i="0" cap="all" baseline="0">
                <a:ln>
                  <a:noFill/>
                </a:ln>
                <a:solidFill>
                  <a:srgbClr val="FFFFFF"/>
                </a:solidFill>
                <a:effectLst/>
                <a:latin typeface="TradeGothic LT CondEighteen" panose="020B0706030503020504" pitchFamily="34" charset="0"/>
                <a:ea typeface="TradeGothic LT CondEighteen" panose="020B0706030503020504" pitchFamily="34" charset="0"/>
                <a:cs typeface="TradeGothic LT CondEighteen" panose="020B0706030503020504" pitchFamily="34" charset="0"/>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43000"/>
            <a:ext cx="3810000" cy="3886200"/>
          </a:xfrm>
          <a:prstGeom prst="rect">
            <a:avLst/>
          </a:prstGeom>
        </p:spPr>
        <p:txBody>
          <a:bodyPr/>
          <a:lstStyle>
            <a:lvl1pPr>
              <a:defRPr sz="2800">
                <a:latin typeface="TradeGothic LT" panose="02000503020000020004" pitchFamily="2" charset="0"/>
                <a:cs typeface="Arial" pitchFamily="34" charset="0"/>
              </a:defRPr>
            </a:lvl1pPr>
            <a:lvl2pPr>
              <a:defRPr sz="2400">
                <a:latin typeface="TradeGothic LT" panose="02000503020000020004" pitchFamily="2" charset="0"/>
                <a:cs typeface="Arial" pitchFamily="34" charset="0"/>
              </a:defRPr>
            </a:lvl2pPr>
            <a:lvl3pPr>
              <a:defRPr sz="2000">
                <a:latin typeface="TradeGothic LT" panose="02000503020000020004" pitchFamily="2" charset="0"/>
                <a:cs typeface="Arial" pitchFamily="34" charset="0"/>
              </a:defRPr>
            </a:lvl3pPr>
            <a:lvl4pPr>
              <a:defRPr sz="1800">
                <a:latin typeface="TradeGothic LT" panose="02000503020000020004" pitchFamily="2" charset="0"/>
                <a:cs typeface="Arial" pitchFamily="34" charset="0"/>
              </a:defRPr>
            </a:lvl4pPr>
            <a:lvl5pPr>
              <a:defRPr sz="1800">
                <a:latin typeface="TradeGothic LT" panose="02000503020000020004" pitchFamily="2" charset="0"/>
                <a:cs typeface="Arial" pitchFamily="34" charset="0"/>
              </a:defRPr>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43000"/>
            <a:ext cx="3886200" cy="3886200"/>
          </a:xfrm>
          <a:prstGeom prst="rect">
            <a:avLst/>
          </a:prstGeom>
        </p:spPr>
        <p:txBody>
          <a:bodyPr/>
          <a:lstStyle>
            <a:lvl1pPr>
              <a:defRPr sz="2800">
                <a:latin typeface="TradeGothic LT" panose="02000503020000020004" pitchFamily="2" charset="0"/>
                <a:cs typeface="Arial" pitchFamily="34" charset="0"/>
              </a:defRPr>
            </a:lvl1pPr>
            <a:lvl2pPr>
              <a:defRPr sz="2400">
                <a:latin typeface="TradeGothic LT" panose="02000503020000020004" pitchFamily="2" charset="0"/>
                <a:cs typeface="Arial" pitchFamily="34" charset="0"/>
              </a:defRPr>
            </a:lvl2pPr>
            <a:lvl3pPr>
              <a:defRPr sz="2000">
                <a:latin typeface="TradeGothic LT" panose="02000503020000020004" pitchFamily="2" charset="0"/>
                <a:cs typeface="Arial" pitchFamily="34" charset="0"/>
              </a:defRPr>
            </a:lvl3pPr>
            <a:lvl4pPr>
              <a:defRPr sz="1800">
                <a:latin typeface="TradeGothic LT" panose="02000503020000020004" pitchFamily="2" charset="0"/>
                <a:cs typeface="Arial" pitchFamily="34" charset="0"/>
              </a:defRPr>
            </a:lvl4pPr>
            <a:lvl5pPr>
              <a:defRPr sz="1800">
                <a:latin typeface="TradeGothic LT" panose="02000503020000020004" pitchFamily="2" charset="0"/>
                <a:cs typeface="Arial" pitchFamily="34" charset="0"/>
              </a:defRPr>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ctrTitle"/>
          </p:nvPr>
        </p:nvSpPr>
        <p:spPr>
          <a:xfrm>
            <a:off x="838200" y="304800"/>
            <a:ext cx="8077200" cy="533400"/>
          </a:xfrm>
          <a:prstGeom prst="rect">
            <a:avLst/>
          </a:prstGeom>
        </p:spPr>
        <p:txBody>
          <a:bodyPr/>
          <a:lstStyle>
            <a:lvl1pPr algn="l">
              <a:defRPr sz="3200" b="0" i="0" cap="all" baseline="0">
                <a:ln>
                  <a:noFill/>
                </a:ln>
                <a:solidFill>
                  <a:srgbClr val="FFFFFF"/>
                </a:solidFill>
                <a:effectLst/>
                <a:latin typeface="TradeGothic LT CondEighteen" panose="020B0706030503020504" pitchFamily="34" charset="0"/>
                <a:ea typeface="TradeGothic LT CondEighteen" panose="020B0706030503020504" pitchFamily="34" charset="0"/>
                <a:cs typeface="TradeGothic LT CondEighteen" panose="020B0706030503020504" pitchFamily="34" charset="0"/>
              </a:defRPr>
            </a:lvl1pPr>
          </a:lstStyle>
          <a:p>
            <a:r>
              <a:rPr lang="en-US" smtClean="0"/>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2" r:id="rId4"/>
    <p:sldLayoutId id="2147483655" r:id="rId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hyperlink" Target="mailto:sflores@secondharvestfoodbank.org" TargetMode="External"/><Relationship Id="rId3" Type="http://schemas.openxmlformats.org/officeDocument/2006/relationships/slideLayout" Target="../slideLayouts/slideLayout2.xml"/><Relationship Id="rId7" Type="http://schemas.openxmlformats.org/officeDocument/2006/relationships/hyperlink" Target="mailto:shoran@secondharvestfoodbank.org" TargetMode="Externa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mailto:Tkluding@secondharvestfoodbank.org" TargetMode="External"/><Relationship Id="rId11" Type="http://schemas.openxmlformats.org/officeDocument/2006/relationships/image" Target="../media/image2.png"/><Relationship Id="rId5" Type="http://schemas.openxmlformats.org/officeDocument/2006/relationships/hyperlink" Target="mailto:bhopkins@secondharvestfoodbank.org" TargetMode="External"/><Relationship Id="rId10" Type="http://schemas.openxmlformats.org/officeDocument/2006/relationships/image" Target="../media/image37.png"/><Relationship Id="rId4" Type="http://schemas.openxmlformats.org/officeDocument/2006/relationships/hyperlink" Target="mailto:dkinsley@secondharvestfoodbank.org" TargetMode="External"/><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www.secondharvestfoodbank.org/" TargetMode="External"/><Relationship Id="rId5" Type="http://schemas.openxmlformats.org/officeDocument/2006/relationships/hyperlink" Target="https://www.agencyexpress3.org/AgencyExpress30/NewLogin.aspx"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190625"/>
            <a:ext cx="7620000" cy="2147455"/>
          </a:xfrm>
        </p:spPr>
        <p:txBody>
          <a:bodyPr/>
          <a:lstStyle/>
          <a:p>
            <a:pPr marL="0" indent="0" algn="ctr">
              <a:buNone/>
            </a:pPr>
            <a:r>
              <a:rPr lang="en-US" sz="7500" b="1" dirty="0" smtClean="0"/>
              <a:t>Agency Express </a:t>
            </a:r>
          </a:p>
          <a:p>
            <a:pPr marL="0" indent="0" algn="ctr">
              <a:buNone/>
            </a:pPr>
            <a:r>
              <a:rPr lang="en-US" sz="1800" b="1" dirty="0" smtClean="0"/>
              <a:t>A quick guide to using the online ordering system</a:t>
            </a:r>
          </a:p>
          <a:p>
            <a:pPr marL="0" indent="0" algn="ctr">
              <a:buNone/>
            </a:pPr>
            <a:endParaRPr lang="en-US" sz="4500" b="1" i="1" dirty="0" smtClean="0"/>
          </a:p>
          <a:p>
            <a:pPr marL="0" indent="0" algn="ctr">
              <a:buNone/>
            </a:pPr>
            <a:endParaRPr lang="en-US" sz="4500" b="1" i="1" dirty="0" smtClean="0"/>
          </a:p>
          <a:p>
            <a:pPr marL="0" indent="0" algn="ctr">
              <a:buNone/>
            </a:pPr>
            <a:endParaRPr lang="en-US" sz="4500" b="1" i="1" dirty="0"/>
          </a:p>
          <a:p>
            <a:pPr marL="0" indent="0" algn="ctr">
              <a:buNone/>
            </a:pPr>
            <a:r>
              <a:rPr lang="en-US" sz="4500" b="1" i="1" dirty="0" smtClean="0"/>
              <a:t>Training for partners</a:t>
            </a:r>
            <a:endParaRPr lang="en-US" sz="4500" b="1" i="1" dirty="0"/>
          </a:p>
        </p:txBody>
      </p:sp>
      <p:sp>
        <p:nvSpPr>
          <p:cNvPr id="3" name="Title 2"/>
          <p:cNvSpPr>
            <a:spLocks noGrp="1"/>
          </p:cNvSpPr>
          <p:nvPr>
            <p:ph type="ctrTitle"/>
          </p:nvPr>
        </p:nvSpPr>
        <p:spPr/>
        <p:txBody>
          <a:bodyPr/>
          <a:lstStyle/>
          <a:p>
            <a:endParaRPr lang="en-US" dirty="0"/>
          </a:p>
        </p:txBody>
      </p:sp>
      <p:sp>
        <p:nvSpPr>
          <p:cNvPr id="4" name="AutoShape 2" descr="Image result for Agency Express for food bank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7" name="Content Placeholder 3"/>
          <p:cNvPicPr>
            <a:picLocks noChangeAspect="1"/>
          </p:cNvPicPr>
          <p:nvPr/>
        </p:nvPicPr>
        <p:blipFill>
          <a:blip r:embed="rId5"/>
          <a:stretch>
            <a:fillRect/>
          </a:stretch>
        </p:blipFill>
        <p:spPr>
          <a:xfrm>
            <a:off x="3219356" y="2940334"/>
            <a:ext cx="2705287" cy="2147053"/>
          </a:xfrm>
          <a:prstGeom prst="rect">
            <a:avLst/>
          </a:prstGeom>
        </p:spPr>
      </p:pic>
    </p:spTree>
    <p:extLst>
      <p:ext uri="{BB962C8B-B14F-4D97-AF65-F5344CB8AC3E}">
        <p14:creationId xmlns:p14="http://schemas.microsoft.com/office/powerpoint/2010/main" val="3748236763"/>
      </p:ext>
    </p:extLst>
  </p:cSld>
  <p:clrMapOvr>
    <a:masterClrMapping/>
  </p:clrMapOvr>
  <mc:AlternateContent xmlns:mc="http://schemas.openxmlformats.org/markup-compatibility/2006" xmlns:p14="http://schemas.microsoft.com/office/powerpoint/2010/main">
    <mc:Choice Requires="p14">
      <p:transition spd="slow" p14:dur="2000" advTm="10846"/>
    </mc:Choice>
    <mc:Fallback xmlns="">
      <p:transition spd="slow" advTm="1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42960"/>
            <a:ext cx="8077200" cy="533400"/>
          </a:xfrm>
        </p:spPr>
        <p:txBody>
          <a:bodyPr/>
          <a:lstStyle/>
          <a:p>
            <a:r>
              <a:rPr lang="en-US" dirty="0" smtClean="0"/>
              <a:t>Step 3: Build your Order</a:t>
            </a:r>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668" r="41328"/>
          <a:stretch/>
        </p:blipFill>
        <p:spPr>
          <a:xfrm>
            <a:off x="695915" y="979774"/>
            <a:ext cx="4855221" cy="4053953"/>
          </a:xfrm>
          <a:prstGeom prst="rect">
            <a:avLst/>
          </a:prstGeom>
        </p:spPr>
      </p:pic>
      <p:sp>
        <p:nvSpPr>
          <p:cNvPr id="5" name="Oval 4"/>
          <p:cNvSpPr/>
          <p:nvPr/>
        </p:nvSpPr>
        <p:spPr>
          <a:xfrm>
            <a:off x="1635695" y="2150471"/>
            <a:ext cx="1173344" cy="264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6200000">
            <a:off x="1187653" y="2034726"/>
            <a:ext cx="313132" cy="495865"/>
          </a:xfrm>
          <a:prstGeom prst="downArrow">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p:cNvSpPr txBox="1"/>
          <p:nvPr/>
        </p:nvSpPr>
        <p:spPr>
          <a:xfrm>
            <a:off x="5745345" y="954860"/>
            <a:ext cx="2654188" cy="3416320"/>
          </a:xfrm>
          <a:prstGeom prst="rect">
            <a:avLst/>
          </a:prstGeom>
          <a:noFill/>
        </p:spPr>
        <p:txBody>
          <a:bodyPr wrap="square" rtlCol="0">
            <a:spAutoFit/>
          </a:bodyPr>
          <a:lstStyle/>
          <a:p>
            <a:r>
              <a:rPr lang="en-US" dirty="0" smtClean="0">
                <a:latin typeface="TradeGothic" panose="020B0800000000000000"/>
              </a:rPr>
              <a:t>After setting your scheduler you’re ready to shop. Click on order options &amp; then shopping list to access our most up to date inventory. </a:t>
            </a:r>
          </a:p>
          <a:p>
            <a:endParaRPr lang="en-US" dirty="0">
              <a:latin typeface="TradeGothic" panose="020B0800000000000000"/>
            </a:endParaRPr>
          </a:p>
          <a:p>
            <a:r>
              <a:rPr lang="en-US" dirty="0" smtClean="0">
                <a:latin typeface="TradeGothic" panose="020B0800000000000000"/>
              </a:rPr>
              <a:t>You do not have to select your scheduler if you just want to browse the shopping list or look at past orders. </a:t>
            </a:r>
            <a:endParaRPr lang="en-US" dirty="0">
              <a:latin typeface="TradeGothic" panose="020B080000000000000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8266258"/>
      </p:ext>
    </p:extLst>
  </p:cSld>
  <p:clrMapOvr>
    <a:masterClrMapping/>
  </p:clrMapOvr>
  <mc:AlternateContent xmlns:mc="http://schemas.openxmlformats.org/markup-compatibility/2006">
    <mc:Choice xmlns:p14="http://schemas.microsoft.com/office/powerpoint/2010/main" Requires="p14">
      <p:transition spd="slow" p14:dur="2000" advTm="21631"/>
    </mc:Choice>
    <mc:Fallback>
      <p:transition spd="slow" advTm="21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99604"/>
            <a:ext cx="8077200" cy="533400"/>
          </a:xfrm>
        </p:spPr>
        <p:txBody>
          <a:bodyPr/>
          <a:lstStyle/>
          <a:p>
            <a:r>
              <a:rPr lang="en-US" dirty="0" err="1" smtClean="0"/>
              <a:t>STEp</a:t>
            </a:r>
            <a:r>
              <a:rPr lang="en-US" dirty="0" smtClean="0"/>
              <a:t> 3: build your order</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717" y="893425"/>
            <a:ext cx="8005425" cy="506621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5" name="Rectangle 4"/>
          <p:cNvSpPr/>
          <p:nvPr/>
        </p:nvSpPr>
        <p:spPr>
          <a:xfrm>
            <a:off x="7375021" y="1478422"/>
            <a:ext cx="1110953" cy="799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045383"/>
      </p:ext>
    </p:extLst>
  </p:cSld>
  <p:clrMapOvr>
    <a:masterClrMapping/>
  </p:clrMapOvr>
  <mc:AlternateContent xmlns:mc="http://schemas.openxmlformats.org/markup-compatibility/2006">
    <mc:Choice xmlns:p14="http://schemas.microsoft.com/office/powerpoint/2010/main" Requires="p14">
      <p:transition spd="slow" p14:dur="2000" advTm="11074"/>
    </mc:Choice>
    <mc:Fallback>
      <p:transition spd="slow" advTm="11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246508"/>
            <a:ext cx="8077200" cy="533400"/>
          </a:xfrm>
        </p:spPr>
        <p:txBody>
          <a:bodyPr/>
          <a:lstStyle/>
          <a:p>
            <a:r>
              <a:rPr lang="en-US" dirty="0" smtClean="0"/>
              <a:t>Agency express</a:t>
            </a:r>
            <a:endParaRPr lang="en-US" dirty="0"/>
          </a:p>
        </p:txBody>
      </p:sp>
      <p:sp>
        <p:nvSpPr>
          <p:cNvPr id="6" name="Rectangle 5"/>
          <p:cNvSpPr/>
          <p:nvPr/>
        </p:nvSpPr>
        <p:spPr>
          <a:xfrm>
            <a:off x="476259" y="4334231"/>
            <a:ext cx="4821455" cy="1661993"/>
          </a:xfrm>
          <a:prstGeom prst="rect">
            <a:avLst/>
          </a:prstGeom>
        </p:spPr>
        <p:txBody>
          <a:bodyPr wrap="square">
            <a:spAutoFit/>
          </a:bodyPr>
          <a:lstStyle/>
          <a:p>
            <a:pPr>
              <a:spcAft>
                <a:spcPts val="1200"/>
              </a:spcAft>
            </a:pPr>
            <a:r>
              <a:rPr lang="en-US" sz="1200" b="1" u="sng" dirty="0" smtClean="0">
                <a:latin typeface="TradeGothic" panose="020B0800000000000000"/>
              </a:rPr>
              <a:t>Shopping Cart Box</a:t>
            </a:r>
            <a:r>
              <a:rPr lang="en-US" sz="1200" dirty="0" smtClean="0">
                <a:latin typeface="TradeGothic" panose="020B0800000000000000"/>
              </a:rPr>
              <a:t>: Keeps totals of your current order for…</a:t>
            </a:r>
          </a:p>
          <a:p>
            <a:pPr marL="228600" indent="-228600">
              <a:spcAft>
                <a:spcPts val="1200"/>
              </a:spcAft>
              <a:buFont typeface="+mj-lt"/>
              <a:buAutoNum type="arabicPeriod"/>
            </a:pPr>
            <a:r>
              <a:rPr lang="en-US" sz="1200" b="1" dirty="0" smtClean="0">
                <a:latin typeface="TradeGothic" panose="020B0800000000000000"/>
              </a:rPr>
              <a:t>Total line Items</a:t>
            </a:r>
            <a:r>
              <a:rPr lang="en-US" sz="1200" dirty="0" smtClean="0">
                <a:latin typeface="TradeGothic" panose="020B0800000000000000"/>
              </a:rPr>
              <a:t>: How many items are on your order </a:t>
            </a:r>
          </a:p>
          <a:p>
            <a:pPr marL="228600" indent="-228600">
              <a:spcAft>
                <a:spcPts val="1200"/>
              </a:spcAft>
              <a:buFont typeface="+mj-lt"/>
              <a:buAutoNum type="arabicPeriod"/>
            </a:pPr>
            <a:r>
              <a:rPr lang="en-US" sz="1200" b="1" dirty="0" smtClean="0">
                <a:latin typeface="TradeGothic" panose="020B0800000000000000"/>
              </a:rPr>
              <a:t>Total Due</a:t>
            </a:r>
            <a:r>
              <a:rPr lang="en-US" sz="1200" dirty="0" smtClean="0">
                <a:latin typeface="TradeGothic" panose="020B0800000000000000"/>
              </a:rPr>
              <a:t>: Amount $$ due for that order (not including any delivery fees) </a:t>
            </a:r>
          </a:p>
          <a:p>
            <a:pPr marL="228600" indent="-228600">
              <a:spcAft>
                <a:spcPts val="1200"/>
              </a:spcAft>
              <a:buFont typeface="+mj-lt"/>
              <a:buAutoNum type="arabicPeriod"/>
            </a:pPr>
            <a:r>
              <a:rPr lang="en-US" sz="1200" b="1" dirty="0" smtClean="0">
                <a:latin typeface="TradeGothic" panose="020B0800000000000000"/>
              </a:rPr>
              <a:t>Gross Weight</a:t>
            </a:r>
            <a:r>
              <a:rPr lang="en-US" sz="1200" dirty="0" smtClean="0">
                <a:latin typeface="TradeGothic" panose="020B0800000000000000"/>
              </a:rPr>
              <a:t>: The total poundage for your order (not including “extras”)</a:t>
            </a:r>
          </a:p>
        </p:txBody>
      </p:sp>
      <p:pic>
        <p:nvPicPr>
          <p:cNvPr id="9" name="Content Placeholder 8"/>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r="-54" b="45717"/>
          <a:stretch/>
        </p:blipFill>
        <p:spPr>
          <a:xfrm>
            <a:off x="554829" y="864000"/>
            <a:ext cx="4222650" cy="3266540"/>
          </a:xfrm>
        </p:spPr>
      </p:pic>
      <p:sp>
        <p:nvSpPr>
          <p:cNvPr id="10" name="Rectangle 9"/>
          <p:cNvSpPr/>
          <p:nvPr/>
        </p:nvSpPr>
        <p:spPr>
          <a:xfrm>
            <a:off x="4777479" y="933200"/>
            <a:ext cx="4094400" cy="2349361"/>
          </a:xfrm>
          <a:prstGeom prst="rect">
            <a:avLst/>
          </a:prstGeom>
        </p:spPr>
        <p:txBody>
          <a:bodyPr wrap="square">
            <a:spAutoFit/>
          </a:bodyPr>
          <a:lstStyle/>
          <a:p>
            <a:pPr lvl="0">
              <a:lnSpc>
                <a:spcPts val="1320"/>
              </a:lnSpc>
              <a:spcAft>
                <a:spcPts val="1200"/>
              </a:spcAft>
            </a:pPr>
            <a:r>
              <a:rPr lang="en-US" sz="1100" b="1" u="sng" dirty="0">
                <a:solidFill>
                  <a:prstClr val="black"/>
                </a:solidFill>
                <a:latin typeface="TradeGothic" panose="020B0800000000000000"/>
              </a:rPr>
              <a:t>Search our Inventory</a:t>
            </a:r>
          </a:p>
          <a:p>
            <a:pPr lvl="0">
              <a:lnSpc>
                <a:spcPts val="1320"/>
              </a:lnSpc>
              <a:spcAft>
                <a:spcPts val="1200"/>
              </a:spcAft>
            </a:pPr>
            <a:r>
              <a:rPr lang="en-US" sz="1100" dirty="0">
                <a:solidFill>
                  <a:prstClr val="black"/>
                </a:solidFill>
                <a:latin typeface="TradeGothic" panose="020B0800000000000000"/>
              </a:rPr>
              <a:t> Allows you to search our live inventory by…</a:t>
            </a:r>
          </a:p>
          <a:p>
            <a:pPr marL="228600" lvl="0" indent="-228600">
              <a:lnSpc>
                <a:spcPts val="1320"/>
              </a:lnSpc>
              <a:spcAft>
                <a:spcPts val="1200"/>
              </a:spcAft>
              <a:buFont typeface="+mj-lt"/>
              <a:buAutoNum type="arabicPeriod"/>
            </a:pPr>
            <a:r>
              <a:rPr lang="en-US" sz="1100" dirty="0">
                <a:solidFill>
                  <a:prstClr val="black"/>
                </a:solidFill>
                <a:latin typeface="TradeGothic" panose="020B0800000000000000"/>
              </a:rPr>
              <a:t>Entering an item number </a:t>
            </a:r>
          </a:p>
          <a:p>
            <a:pPr marL="228600" lvl="0" indent="-228600">
              <a:lnSpc>
                <a:spcPts val="1320"/>
              </a:lnSpc>
              <a:spcAft>
                <a:spcPts val="1200"/>
              </a:spcAft>
              <a:buFont typeface="+mj-lt"/>
              <a:buAutoNum type="arabicPeriod"/>
            </a:pPr>
            <a:r>
              <a:rPr lang="en-US" sz="1100" dirty="0">
                <a:solidFill>
                  <a:prstClr val="black"/>
                </a:solidFill>
                <a:latin typeface="TradeGothic" panose="020B0800000000000000"/>
              </a:rPr>
              <a:t>Entering an item description </a:t>
            </a:r>
          </a:p>
          <a:p>
            <a:pPr marL="228600" lvl="0" indent="-228600">
              <a:lnSpc>
                <a:spcPts val="1320"/>
              </a:lnSpc>
              <a:spcAft>
                <a:spcPts val="1200"/>
              </a:spcAft>
              <a:buFont typeface="+mj-lt"/>
              <a:buAutoNum type="arabicPeriod"/>
            </a:pPr>
            <a:r>
              <a:rPr lang="en-US" sz="1100" dirty="0">
                <a:solidFill>
                  <a:prstClr val="black"/>
                </a:solidFill>
                <a:latin typeface="TradeGothic" panose="020B0800000000000000"/>
              </a:rPr>
              <a:t>Selecting a category </a:t>
            </a:r>
          </a:p>
          <a:p>
            <a:pPr lvl="0">
              <a:lnSpc>
                <a:spcPts val="1320"/>
              </a:lnSpc>
              <a:spcAft>
                <a:spcPts val="1200"/>
              </a:spcAft>
            </a:pPr>
            <a:r>
              <a:rPr lang="en-US" sz="1100" dirty="0">
                <a:solidFill>
                  <a:prstClr val="black"/>
                </a:solidFill>
                <a:latin typeface="TradeGothic" panose="020B0800000000000000"/>
              </a:rPr>
              <a:t>Click on “View Favorites” if you’ve marked specific items you commonly order.</a:t>
            </a:r>
          </a:p>
          <a:p>
            <a:pPr lvl="0">
              <a:lnSpc>
                <a:spcPts val="1320"/>
              </a:lnSpc>
              <a:spcAft>
                <a:spcPts val="1200"/>
              </a:spcAft>
            </a:pPr>
            <a:r>
              <a:rPr lang="en-US" sz="1100" dirty="0">
                <a:solidFill>
                  <a:prstClr val="black"/>
                </a:solidFill>
                <a:latin typeface="TradeGothic" panose="020B0800000000000000"/>
              </a:rPr>
              <a:t>Clear these fields before doing another search or sort.</a:t>
            </a:r>
          </a:p>
        </p:txBody>
      </p:sp>
      <p:sp>
        <p:nvSpPr>
          <p:cNvPr id="11" name="Rectangle 10"/>
          <p:cNvSpPr/>
          <p:nvPr/>
        </p:nvSpPr>
        <p:spPr>
          <a:xfrm>
            <a:off x="5595256" y="3647611"/>
            <a:ext cx="4818743" cy="1477328"/>
          </a:xfrm>
          <a:prstGeom prst="rect">
            <a:avLst/>
          </a:prstGeom>
        </p:spPr>
        <p:txBody>
          <a:bodyPr wrap="square">
            <a:spAutoFit/>
          </a:bodyPr>
          <a:lstStyle/>
          <a:p>
            <a:pPr lvl="0">
              <a:spcAft>
                <a:spcPts val="1200"/>
              </a:spcAft>
            </a:pPr>
            <a:r>
              <a:rPr lang="en-US" sz="1000" b="1" i="1" dirty="0" smtClean="0">
                <a:solidFill>
                  <a:prstClr val="black"/>
                </a:solidFill>
                <a:latin typeface="TradeGothic" panose="020B0800000000000000"/>
              </a:rPr>
              <a:t>HELPFUL HINTS!</a:t>
            </a:r>
          </a:p>
          <a:p>
            <a:pPr lvl="0">
              <a:spcAft>
                <a:spcPts val="1200"/>
              </a:spcAft>
            </a:pPr>
            <a:r>
              <a:rPr lang="en-US" sz="1000" i="1" dirty="0" smtClean="0">
                <a:solidFill>
                  <a:prstClr val="black"/>
                </a:solidFill>
                <a:latin typeface="TradeGothic" panose="020B0800000000000000"/>
              </a:rPr>
              <a:t>Press </a:t>
            </a:r>
            <a:r>
              <a:rPr lang="en-US" sz="1000" i="1" dirty="0">
                <a:solidFill>
                  <a:prstClr val="black"/>
                </a:solidFill>
                <a:latin typeface="TradeGothic" panose="020B0800000000000000"/>
              </a:rPr>
              <a:t>the print button to print your order right away </a:t>
            </a:r>
          </a:p>
          <a:p>
            <a:pPr lvl="0">
              <a:spcAft>
                <a:spcPts val="1200"/>
              </a:spcAft>
            </a:pPr>
            <a:r>
              <a:rPr lang="en-US" sz="1000" i="1" dirty="0" smtClean="0">
                <a:solidFill>
                  <a:prstClr val="black"/>
                </a:solidFill>
                <a:latin typeface="TradeGothic" panose="020B0800000000000000"/>
              </a:rPr>
              <a:t>Click Clear </a:t>
            </a:r>
            <a:r>
              <a:rPr lang="en-US" sz="1000" i="1" dirty="0">
                <a:solidFill>
                  <a:prstClr val="black"/>
                </a:solidFill>
                <a:latin typeface="TradeGothic" panose="020B0800000000000000"/>
              </a:rPr>
              <a:t>your cart to start over from the beginning</a:t>
            </a:r>
          </a:p>
          <a:p>
            <a:pPr lvl="0">
              <a:spcAft>
                <a:spcPts val="1200"/>
              </a:spcAft>
            </a:pPr>
            <a:r>
              <a:rPr lang="en-US" sz="1000" i="1" dirty="0" smtClean="0">
                <a:solidFill>
                  <a:prstClr val="black"/>
                </a:solidFill>
                <a:latin typeface="TradeGothic" panose="020B0800000000000000"/>
              </a:rPr>
              <a:t>Click Add </a:t>
            </a:r>
            <a:r>
              <a:rPr lang="en-US" sz="1000" i="1" dirty="0">
                <a:solidFill>
                  <a:prstClr val="black"/>
                </a:solidFill>
                <a:latin typeface="TradeGothic" panose="020B0800000000000000"/>
              </a:rPr>
              <a:t>to cart to continue adding additional items</a:t>
            </a:r>
          </a:p>
          <a:p>
            <a:pPr lvl="0">
              <a:spcAft>
                <a:spcPts val="1200"/>
              </a:spcAft>
            </a:pPr>
            <a:r>
              <a:rPr lang="en-US" sz="1000" i="1" dirty="0" smtClean="0">
                <a:solidFill>
                  <a:prstClr val="black"/>
                </a:solidFill>
                <a:latin typeface="TradeGothic" panose="020B0800000000000000"/>
              </a:rPr>
              <a:t>Click Check </a:t>
            </a:r>
            <a:r>
              <a:rPr lang="en-US" sz="1000" i="1" dirty="0">
                <a:solidFill>
                  <a:prstClr val="black"/>
                </a:solidFill>
                <a:latin typeface="TradeGothic" panose="020B0800000000000000"/>
              </a:rPr>
              <a:t>out when your are done!</a:t>
            </a:r>
          </a:p>
        </p:txBody>
      </p:sp>
      <p:sp>
        <p:nvSpPr>
          <p:cNvPr id="12" name="Rectangle 11"/>
          <p:cNvSpPr/>
          <p:nvPr/>
        </p:nvSpPr>
        <p:spPr>
          <a:xfrm>
            <a:off x="5595256" y="3647611"/>
            <a:ext cx="3048001" cy="1446734"/>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flipV="1">
            <a:off x="3926114" y="3512457"/>
            <a:ext cx="1748972" cy="8217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66727609"/>
      </p:ext>
    </p:extLst>
  </p:cSld>
  <p:clrMapOvr>
    <a:masterClrMapping/>
  </p:clrMapOvr>
  <mc:AlternateContent xmlns:mc="http://schemas.openxmlformats.org/markup-compatibility/2006">
    <mc:Choice xmlns:p14="http://schemas.microsoft.com/office/powerpoint/2010/main" Requires="p14">
      <p:transition spd="slow" p14:dur="2000" advTm="76996"/>
    </mc:Choice>
    <mc:Fallback>
      <p:transition spd="slow" advTm="76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5576" y="902998"/>
            <a:ext cx="3700349" cy="415498"/>
          </a:xfrm>
          <a:prstGeom prst="rect">
            <a:avLst/>
          </a:prstGeom>
          <a:noFill/>
        </p:spPr>
        <p:txBody>
          <a:bodyPr wrap="square" rtlCol="0">
            <a:spAutoFit/>
          </a:bodyPr>
          <a:lstStyle/>
          <a:p>
            <a:pPr>
              <a:spcAft>
                <a:spcPts val="900"/>
              </a:spcAft>
            </a:pPr>
            <a:r>
              <a:rPr lang="en-US" sz="2100" b="1" dirty="0">
                <a:latin typeface="TradeGothic" panose="020B0800000000000000" pitchFamily="34" charset="0"/>
              </a:rPr>
              <a:t>Shopping List </a:t>
            </a:r>
            <a:r>
              <a:rPr lang="en-US" sz="2100" b="1" dirty="0" smtClean="0">
                <a:latin typeface="TradeGothic" panose="020B0800000000000000" pitchFamily="34" charset="0"/>
              </a:rPr>
              <a:t>Elements</a:t>
            </a:r>
            <a:endParaRPr lang="en-US" sz="1200" b="1" dirty="0">
              <a:latin typeface="TradeGothic" panose="020B0800000000000000" pitchFamily="34" charset="0"/>
            </a:endParaRPr>
          </a:p>
        </p:txBody>
      </p:sp>
      <p:pic>
        <p:nvPicPr>
          <p:cNvPr id="2" name="Picture 1"/>
          <p:cNvPicPr>
            <a:picLocks noChangeAspect="1"/>
          </p:cNvPicPr>
          <p:nvPr/>
        </p:nvPicPr>
        <p:blipFill rotWithShape="1">
          <a:blip r:embed="rId4"/>
          <a:srcRect t="3562" b="21754"/>
          <a:stretch/>
        </p:blipFill>
        <p:spPr>
          <a:xfrm>
            <a:off x="1602743" y="1668299"/>
            <a:ext cx="5836778" cy="2682203"/>
          </a:xfrm>
          <a:prstGeom prst="rect">
            <a:avLst/>
          </a:prstGeom>
          <a:ln>
            <a:solidFill>
              <a:srgbClr val="00B050"/>
            </a:solidFill>
          </a:ln>
        </p:spPr>
      </p:pic>
      <p:cxnSp>
        <p:nvCxnSpPr>
          <p:cNvPr id="11" name="Straight Arrow Connector 10"/>
          <p:cNvCxnSpPr/>
          <p:nvPr/>
        </p:nvCxnSpPr>
        <p:spPr>
          <a:xfrm flipV="1">
            <a:off x="1391965" y="2398496"/>
            <a:ext cx="486585" cy="8873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3194" y="1607028"/>
            <a:ext cx="1318159" cy="1131079"/>
          </a:xfrm>
          <a:prstGeom prst="rect">
            <a:avLst/>
          </a:prstGeom>
          <a:solidFill>
            <a:schemeClr val="accent1">
              <a:lumMod val="20000"/>
              <a:lumOff val="80000"/>
            </a:schemeClr>
          </a:solidFill>
          <a:ln>
            <a:solidFill>
              <a:srgbClr val="00B050"/>
            </a:solidFill>
          </a:ln>
        </p:spPr>
        <p:txBody>
          <a:bodyPr wrap="square" rtlCol="0">
            <a:spAutoFit/>
          </a:bodyPr>
          <a:lstStyle/>
          <a:p>
            <a:pPr>
              <a:spcAft>
                <a:spcPts val="900"/>
              </a:spcAft>
            </a:pPr>
            <a:r>
              <a:rPr lang="en-US" sz="1350" dirty="0"/>
              <a:t>Enter how many you want, based on the </a:t>
            </a:r>
            <a:r>
              <a:rPr lang="en-US" sz="1350" dirty="0" smtClean="0"/>
              <a:t>Unit </a:t>
            </a:r>
            <a:r>
              <a:rPr lang="en-US" sz="1350" dirty="0"/>
              <a:t/>
            </a:r>
            <a:br>
              <a:rPr lang="en-US" sz="1350" dirty="0"/>
            </a:br>
            <a:r>
              <a:rPr lang="en-US" sz="1350" dirty="0"/>
              <a:t>(see 5</a:t>
            </a:r>
            <a:r>
              <a:rPr lang="en-US" sz="1350" baseline="30000" dirty="0"/>
              <a:t>th</a:t>
            </a:r>
            <a:r>
              <a:rPr lang="en-US" sz="1350" dirty="0"/>
              <a:t> column)</a:t>
            </a:r>
          </a:p>
        </p:txBody>
      </p:sp>
      <p:sp>
        <p:nvSpPr>
          <p:cNvPr id="16" name="TextBox 15"/>
          <p:cNvSpPr txBox="1"/>
          <p:nvPr/>
        </p:nvSpPr>
        <p:spPr>
          <a:xfrm>
            <a:off x="339573" y="3355660"/>
            <a:ext cx="1657654" cy="507831"/>
          </a:xfrm>
          <a:prstGeom prst="rect">
            <a:avLst/>
          </a:prstGeom>
          <a:solidFill>
            <a:schemeClr val="accent1">
              <a:lumMod val="20000"/>
              <a:lumOff val="80000"/>
            </a:schemeClr>
          </a:solidFill>
          <a:ln>
            <a:solidFill>
              <a:srgbClr val="00B050"/>
            </a:solidFill>
          </a:ln>
        </p:spPr>
        <p:txBody>
          <a:bodyPr wrap="square" rtlCol="0">
            <a:spAutoFit/>
          </a:bodyPr>
          <a:lstStyle/>
          <a:p>
            <a:pPr>
              <a:spcAft>
                <a:spcPts val="900"/>
              </a:spcAft>
            </a:pPr>
            <a:r>
              <a:rPr lang="en-US" sz="1350" dirty="0"/>
              <a:t>This is how many are available to YOU</a:t>
            </a:r>
            <a:r>
              <a:rPr lang="en-US" sz="1350" dirty="0" smtClean="0"/>
              <a:t>….</a:t>
            </a:r>
            <a:endParaRPr lang="en-US" sz="1350" dirty="0"/>
          </a:p>
        </p:txBody>
      </p:sp>
      <p:cxnSp>
        <p:nvCxnSpPr>
          <p:cNvPr id="17" name="Straight Arrow Connector 16"/>
          <p:cNvCxnSpPr/>
          <p:nvPr/>
        </p:nvCxnSpPr>
        <p:spPr>
          <a:xfrm flipV="1">
            <a:off x="1839113" y="2398496"/>
            <a:ext cx="588026" cy="101346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638329" y="3701420"/>
            <a:ext cx="1314684" cy="132087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62307" y="4691161"/>
            <a:ext cx="1657654" cy="923330"/>
          </a:xfrm>
          <a:prstGeom prst="rect">
            <a:avLst/>
          </a:prstGeom>
          <a:solidFill>
            <a:schemeClr val="accent1">
              <a:lumMod val="20000"/>
              <a:lumOff val="80000"/>
            </a:schemeClr>
          </a:solidFill>
          <a:ln>
            <a:solidFill>
              <a:srgbClr val="00B050"/>
            </a:solidFill>
          </a:ln>
        </p:spPr>
        <p:txBody>
          <a:bodyPr wrap="square" rtlCol="0">
            <a:spAutoFit/>
          </a:bodyPr>
          <a:lstStyle/>
          <a:p>
            <a:pPr>
              <a:spcAft>
                <a:spcPts val="900"/>
              </a:spcAft>
            </a:pPr>
            <a:r>
              <a:rPr lang="en-US" sz="1350" dirty="0"/>
              <a:t>Item numbers </a:t>
            </a:r>
            <a:r>
              <a:rPr lang="en-US" sz="1350" dirty="0" smtClean="0"/>
              <a:t>describe product type (DON,USDA, OFP etc.)</a:t>
            </a:r>
            <a:endParaRPr lang="en-US" sz="1350" dirty="0"/>
          </a:p>
        </p:txBody>
      </p:sp>
      <p:sp>
        <p:nvSpPr>
          <p:cNvPr id="35" name="TextBox 34"/>
          <p:cNvSpPr txBox="1"/>
          <p:nvPr/>
        </p:nvSpPr>
        <p:spPr>
          <a:xfrm>
            <a:off x="3095811" y="4881102"/>
            <a:ext cx="1588049" cy="715581"/>
          </a:xfrm>
          <a:prstGeom prst="rect">
            <a:avLst/>
          </a:prstGeom>
          <a:solidFill>
            <a:schemeClr val="accent1">
              <a:lumMod val="20000"/>
              <a:lumOff val="80000"/>
            </a:schemeClr>
          </a:solidFill>
          <a:ln>
            <a:solidFill>
              <a:srgbClr val="00B050"/>
            </a:solidFill>
          </a:ln>
        </p:spPr>
        <p:txBody>
          <a:bodyPr wrap="square" rtlCol="0">
            <a:spAutoFit/>
          </a:bodyPr>
          <a:lstStyle/>
          <a:p>
            <a:pPr>
              <a:spcAft>
                <a:spcPts val="900"/>
              </a:spcAft>
            </a:pPr>
            <a:r>
              <a:rPr lang="en-US" sz="1350" dirty="0"/>
              <a:t>Description gives relevant info about product </a:t>
            </a:r>
          </a:p>
        </p:txBody>
      </p:sp>
      <p:cxnSp>
        <p:nvCxnSpPr>
          <p:cNvPr id="36" name="Straight Arrow Connector 35"/>
          <p:cNvCxnSpPr>
            <a:stCxn id="35" idx="0"/>
          </p:cNvCxnSpPr>
          <p:nvPr/>
        </p:nvCxnSpPr>
        <p:spPr>
          <a:xfrm flipH="1" flipV="1">
            <a:off x="3873723" y="4272557"/>
            <a:ext cx="16113" cy="60854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5010326" y="4031673"/>
            <a:ext cx="647201" cy="67827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50" idx="0"/>
          </p:cNvCxnSpPr>
          <p:nvPr/>
        </p:nvCxnSpPr>
        <p:spPr>
          <a:xfrm flipH="1" flipV="1">
            <a:off x="4667748" y="4146058"/>
            <a:ext cx="870450" cy="126962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709371" y="5415686"/>
            <a:ext cx="1657654" cy="923330"/>
          </a:xfrm>
          <a:prstGeom prst="rect">
            <a:avLst/>
          </a:prstGeom>
          <a:solidFill>
            <a:schemeClr val="accent1">
              <a:lumMod val="20000"/>
              <a:lumOff val="80000"/>
            </a:schemeClr>
          </a:solidFill>
          <a:ln>
            <a:solidFill>
              <a:srgbClr val="00B050"/>
            </a:solidFill>
          </a:ln>
        </p:spPr>
        <p:txBody>
          <a:bodyPr wrap="square" rtlCol="0">
            <a:spAutoFit/>
          </a:bodyPr>
          <a:lstStyle/>
          <a:p>
            <a:pPr>
              <a:spcAft>
                <a:spcPts val="900"/>
              </a:spcAft>
            </a:pPr>
            <a:r>
              <a:rPr lang="en-US" sz="1350" dirty="0"/>
              <a:t>Describes the unit you’re ordering; by the case, or the pound, etc.</a:t>
            </a:r>
          </a:p>
        </p:txBody>
      </p:sp>
      <p:sp>
        <p:nvSpPr>
          <p:cNvPr id="58" name="TextBox 57"/>
          <p:cNvSpPr txBox="1"/>
          <p:nvPr/>
        </p:nvSpPr>
        <p:spPr>
          <a:xfrm>
            <a:off x="5616074" y="4691161"/>
            <a:ext cx="842585" cy="507831"/>
          </a:xfrm>
          <a:prstGeom prst="rect">
            <a:avLst/>
          </a:prstGeom>
          <a:solidFill>
            <a:schemeClr val="accent1">
              <a:lumMod val="20000"/>
              <a:lumOff val="80000"/>
            </a:schemeClr>
          </a:solidFill>
          <a:ln>
            <a:solidFill>
              <a:srgbClr val="00B050"/>
            </a:solidFill>
          </a:ln>
        </p:spPr>
        <p:txBody>
          <a:bodyPr wrap="square" rtlCol="0">
            <a:spAutoFit/>
          </a:bodyPr>
          <a:lstStyle/>
          <a:p>
            <a:pPr>
              <a:spcAft>
                <a:spcPts val="900"/>
              </a:spcAft>
            </a:pPr>
            <a:r>
              <a:rPr lang="en-US" sz="1350" dirty="0"/>
              <a:t>Cost per </a:t>
            </a:r>
            <a:r>
              <a:rPr lang="en-US" sz="1350" dirty="0" smtClean="0"/>
              <a:t>case</a:t>
            </a:r>
            <a:endParaRPr lang="en-US" sz="1350" dirty="0"/>
          </a:p>
        </p:txBody>
      </p:sp>
      <p:sp>
        <p:nvSpPr>
          <p:cNvPr id="60" name="TextBox 59"/>
          <p:cNvSpPr txBox="1"/>
          <p:nvPr/>
        </p:nvSpPr>
        <p:spPr>
          <a:xfrm>
            <a:off x="6774950" y="4595963"/>
            <a:ext cx="1657654" cy="923330"/>
          </a:xfrm>
          <a:prstGeom prst="rect">
            <a:avLst/>
          </a:prstGeom>
          <a:solidFill>
            <a:schemeClr val="accent1">
              <a:lumMod val="20000"/>
              <a:lumOff val="80000"/>
            </a:schemeClr>
          </a:solidFill>
          <a:ln>
            <a:solidFill>
              <a:srgbClr val="00B050"/>
            </a:solidFill>
          </a:ln>
        </p:spPr>
        <p:txBody>
          <a:bodyPr wrap="square" rtlCol="0">
            <a:spAutoFit/>
          </a:bodyPr>
          <a:lstStyle/>
          <a:p>
            <a:pPr>
              <a:spcAft>
                <a:spcPts val="900"/>
              </a:spcAft>
            </a:pPr>
            <a:r>
              <a:rPr lang="en-US" sz="1350" dirty="0"/>
              <a:t>How many individual items in the </a:t>
            </a:r>
            <a:r>
              <a:rPr lang="en-US" sz="1350" dirty="0" smtClean="0"/>
              <a:t>Unit, </a:t>
            </a:r>
            <a:r>
              <a:rPr lang="en-US" sz="1350" dirty="0"/>
              <a:t>and their size/volume</a:t>
            </a:r>
          </a:p>
        </p:txBody>
      </p:sp>
      <p:cxnSp>
        <p:nvCxnSpPr>
          <p:cNvPr id="61" name="Straight Arrow Connector 60"/>
          <p:cNvCxnSpPr/>
          <p:nvPr/>
        </p:nvCxnSpPr>
        <p:spPr>
          <a:xfrm flipH="1" flipV="1">
            <a:off x="5788917" y="3355660"/>
            <a:ext cx="1479015" cy="124030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7673775" y="3892142"/>
            <a:ext cx="884973" cy="507831"/>
          </a:xfrm>
          <a:prstGeom prst="rect">
            <a:avLst/>
          </a:prstGeom>
          <a:solidFill>
            <a:schemeClr val="accent1">
              <a:lumMod val="20000"/>
              <a:lumOff val="80000"/>
            </a:schemeClr>
          </a:solidFill>
          <a:ln>
            <a:solidFill>
              <a:srgbClr val="00B050"/>
            </a:solidFill>
          </a:ln>
        </p:spPr>
        <p:txBody>
          <a:bodyPr wrap="square" rtlCol="0">
            <a:spAutoFit/>
          </a:bodyPr>
          <a:lstStyle/>
          <a:p>
            <a:pPr>
              <a:spcAft>
                <a:spcPts val="900"/>
              </a:spcAft>
            </a:pPr>
            <a:r>
              <a:rPr lang="en-US" sz="1350" dirty="0"/>
              <a:t>Weight  per </a:t>
            </a:r>
            <a:r>
              <a:rPr lang="en-US" sz="1350" dirty="0" smtClean="0"/>
              <a:t>Unit</a:t>
            </a:r>
            <a:endParaRPr lang="en-US" sz="1350" dirty="0"/>
          </a:p>
        </p:txBody>
      </p:sp>
      <p:cxnSp>
        <p:nvCxnSpPr>
          <p:cNvPr id="65" name="Straight Arrow Connector 64"/>
          <p:cNvCxnSpPr/>
          <p:nvPr/>
        </p:nvCxnSpPr>
        <p:spPr>
          <a:xfrm flipH="1" flipV="1">
            <a:off x="6744703" y="3411964"/>
            <a:ext cx="940851" cy="71987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7639799" y="2772822"/>
            <a:ext cx="980651" cy="923330"/>
          </a:xfrm>
          <a:prstGeom prst="rect">
            <a:avLst/>
          </a:prstGeom>
          <a:solidFill>
            <a:schemeClr val="accent1">
              <a:lumMod val="20000"/>
              <a:lumOff val="80000"/>
            </a:schemeClr>
          </a:solidFill>
          <a:ln>
            <a:solidFill>
              <a:srgbClr val="00B050"/>
            </a:solidFill>
          </a:ln>
        </p:spPr>
        <p:txBody>
          <a:bodyPr wrap="square" rtlCol="0">
            <a:spAutoFit/>
          </a:bodyPr>
          <a:lstStyle/>
          <a:p>
            <a:pPr>
              <a:spcAft>
                <a:spcPts val="900"/>
              </a:spcAft>
            </a:pPr>
            <a:r>
              <a:rPr lang="en-US" sz="1350" dirty="0"/>
              <a:t>Click </a:t>
            </a:r>
            <a:r>
              <a:rPr lang="en-US" sz="1350" dirty="0" smtClean="0"/>
              <a:t>this </a:t>
            </a:r>
            <a:r>
              <a:rPr lang="en-US" sz="1350" dirty="0"/>
              <a:t>box to save as a “favorite”</a:t>
            </a:r>
          </a:p>
        </p:txBody>
      </p:sp>
      <p:cxnSp>
        <p:nvCxnSpPr>
          <p:cNvPr id="68" name="Straight Arrow Connector 67"/>
          <p:cNvCxnSpPr/>
          <p:nvPr/>
        </p:nvCxnSpPr>
        <p:spPr>
          <a:xfrm flipH="1" flipV="1">
            <a:off x="7133605" y="3050776"/>
            <a:ext cx="504210" cy="32048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294967295"/>
          </p:nvPr>
        </p:nvSpPr>
        <p:spPr/>
        <p:txBody>
          <a:bodyPr/>
          <a:lstStyle/>
          <a:p>
            <a:endParaRPr lang="en-US" dirty="0"/>
          </a:p>
        </p:txBody>
      </p:sp>
      <p:sp>
        <p:nvSpPr>
          <p:cNvPr id="26" name="TextBox 25"/>
          <p:cNvSpPr txBox="1"/>
          <p:nvPr/>
        </p:nvSpPr>
        <p:spPr>
          <a:xfrm>
            <a:off x="7061881" y="1010320"/>
            <a:ext cx="1269185" cy="923330"/>
          </a:xfrm>
          <a:prstGeom prst="rect">
            <a:avLst/>
          </a:prstGeom>
          <a:solidFill>
            <a:schemeClr val="accent1">
              <a:lumMod val="20000"/>
              <a:lumOff val="80000"/>
            </a:schemeClr>
          </a:solidFill>
          <a:ln>
            <a:solidFill>
              <a:srgbClr val="00B050"/>
            </a:solidFill>
          </a:ln>
        </p:spPr>
        <p:txBody>
          <a:bodyPr wrap="square" rtlCol="0">
            <a:spAutoFit/>
          </a:bodyPr>
          <a:lstStyle/>
          <a:p>
            <a:pPr>
              <a:spcAft>
                <a:spcPts val="900"/>
              </a:spcAft>
            </a:pPr>
            <a:r>
              <a:rPr lang="en-US" sz="1350" dirty="0"/>
              <a:t>Click on any of the column headings to sort</a:t>
            </a:r>
          </a:p>
        </p:txBody>
      </p:sp>
      <p:cxnSp>
        <p:nvCxnSpPr>
          <p:cNvPr id="27" name="Straight Arrow Connector 26"/>
          <p:cNvCxnSpPr/>
          <p:nvPr/>
        </p:nvCxnSpPr>
        <p:spPr>
          <a:xfrm flipH="1">
            <a:off x="4990831" y="1639274"/>
            <a:ext cx="2071050" cy="69438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8" name="Title 2"/>
          <p:cNvSpPr>
            <a:spLocks noGrp="1"/>
          </p:cNvSpPr>
          <p:nvPr>
            <p:ph type="ctrTitle"/>
          </p:nvPr>
        </p:nvSpPr>
        <p:spPr>
          <a:xfrm>
            <a:off x="0" y="246508"/>
            <a:ext cx="8077200" cy="533400"/>
          </a:xfrm>
        </p:spPr>
        <p:txBody>
          <a:bodyPr/>
          <a:lstStyle/>
          <a:p>
            <a:r>
              <a:rPr lang="en-US" dirty="0" smtClean="0"/>
              <a:t>Agency express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8077748"/>
      </p:ext>
    </p:extLst>
  </p:cSld>
  <p:clrMapOvr>
    <a:masterClrMapping/>
  </p:clrMapOvr>
  <mc:AlternateContent xmlns:mc="http://schemas.openxmlformats.org/markup-compatibility/2006" xmlns:p14="http://schemas.microsoft.com/office/powerpoint/2010/main">
    <mc:Choice Requires="p14">
      <p:transition spd="slow" p14:dur="2000" advTm="121781"/>
    </mc:Choice>
    <mc:Fallback xmlns="">
      <p:transition spd="slow" advTm="121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2663" y="703578"/>
            <a:ext cx="3834695" cy="646331"/>
          </a:xfrm>
          <a:prstGeom prst="rect">
            <a:avLst/>
          </a:prstGeom>
          <a:noFill/>
        </p:spPr>
        <p:txBody>
          <a:bodyPr wrap="square" rtlCol="0">
            <a:spAutoFit/>
          </a:bodyPr>
          <a:lstStyle/>
          <a:p>
            <a:pPr>
              <a:spcAft>
                <a:spcPts val="900"/>
              </a:spcAft>
            </a:pPr>
            <a:r>
              <a:rPr lang="en-US" sz="3600" b="1" dirty="0" smtClean="0">
                <a:latin typeface="TradeGothic" panose="020B0800000000000000"/>
              </a:rPr>
              <a:t>Go Shopping</a:t>
            </a:r>
            <a:r>
              <a:rPr lang="en-US" sz="3600" b="1" dirty="0">
                <a:latin typeface="TradeGothic LT" panose="02000503020000020004" pitchFamily="2" charset="0"/>
              </a:rPr>
              <a:t>!</a:t>
            </a:r>
          </a:p>
        </p:txBody>
      </p:sp>
      <p:sp>
        <p:nvSpPr>
          <p:cNvPr id="9" name="TextBox 8"/>
          <p:cNvSpPr txBox="1"/>
          <p:nvPr/>
        </p:nvSpPr>
        <p:spPr>
          <a:xfrm>
            <a:off x="520584" y="1236978"/>
            <a:ext cx="3231278" cy="5478423"/>
          </a:xfrm>
          <a:prstGeom prst="rect">
            <a:avLst/>
          </a:prstGeom>
          <a:noFill/>
        </p:spPr>
        <p:txBody>
          <a:bodyPr wrap="square" rtlCol="0">
            <a:spAutoFit/>
          </a:bodyPr>
          <a:lstStyle/>
          <a:p>
            <a:pPr marL="257175" indent="-257175">
              <a:spcAft>
                <a:spcPts val="900"/>
              </a:spcAft>
              <a:buFont typeface="Wingdings" panose="05000000000000000000" pitchFamily="2" charset="2"/>
              <a:buChar char="ü"/>
            </a:pPr>
            <a:r>
              <a:rPr lang="en-US" sz="1400" dirty="0" smtClean="0">
                <a:latin typeface="TradeGothic" panose="020B0800000000000000"/>
              </a:rPr>
              <a:t>Enter the items and</a:t>
            </a:r>
            <a:br>
              <a:rPr lang="en-US" sz="1400" dirty="0" smtClean="0">
                <a:latin typeface="TradeGothic" panose="020B0800000000000000"/>
              </a:rPr>
            </a:br>
            <a:r>
              <a:rPr lang="en-US" sz="1400" dirty="0" smtClean="0">
                <a:latin typeface="TradeGothic" panose="020B0800000000000000"/>
              </a:rPr>
              <a:t>quantities you want.</a:t>
            </a:r>
          </a:p>
          <a:p>
            <a:pPr marL="257175" indent="-257175">
              <a:spcAft>
                <a:spcPts val="900"/>
              </a:spcAft>
              <a:buFont typeface="Wingdings" panose="05000000000000000000" pitchFamily="2" charset="2"/>
              <a:buChar char="ü"/>
            </a:pPr>
            <a:r>
              <a:rPr lang="en-US" sz="1400" dirty="0" smtClean="0">
                <a:latin typeface="TradeGothic" panose="020B0800000000000000"/>
              </a:rPr>
              <a:t>When you are done selecting items from the page you are on, click </a:t>
            </a:r>
            <a:r>
              <a:rPr lang="en-US" sz="1400" b="1" dirty="0" smtClean="0">
                <a:latin typeface="TradeGothic" panose="020B0800000000000000"/>
              </a:rPr>
              <a:t>ADD TO CART</a:t>
            </a:r>
            <a:r>
              <a:rPr lang="en-US" sz="1400" dirty="0" smtClean="0">
                <a:latin typeface="TradeGothic" panose="020B0800000000000000"/>
              </a:rPr>
              <a:t>. </a:t>
            </a:r>
          </a:p>
          <a:p>
            <a:pPr marL="257175" indent="-257175">
              <a:spcAft>
                <a:spcPts val="900"/>
              </a:spcAft>
              <a:buFont typeface="Wingdings" panose="05000000000000000000" pitchFamily="2" charset="2"/>
              <a:buChar char="ü"/>
            </a:pPr>
            <a:r>
              <a:rPr lang="en-US" sz="1400" dirty="0" smtClean="0">
                <a:latin typeface="TradeGothic" panose="020B0800000000000000"/>
              </a:rPr>
              <a:t>You can add to cart after each item or after each page. </a:t>
            </a:r>
          </a:p>
          <a:p>
            <a:pPr marL="257175" indent="-257175">
              <a:spcAft>
                <a:spcPts val="900"/>
              </a:spcAft>
              <a:buFont typeface="Wingdings" panose="05000000000000000000" pitchFamily="2" charset="2"/>
              <a:buChar char="ü"/>
            </a:pPr>
            <a:r>
              <a:rPr lang="en-US" sz="1400" dirty="0" smtClean="0">
                <a:latin typeface="TradeGothic" panose="020B0800000000000000"/>
              </a:rPr>
              <a:t>Items shown in Agency Express are “live”quanities of what we have in inventory. If something is </a:t>
            </a:r>
            <a:r>
              <a:rPr lang="en-US" sz="1400" b="1" dirty="0" smtClean="0">
                <a:latin typeface="TradeGothic" panose="020B0800000000000000"/>
              </a:rPr>
              <a:t>NOT</a:t>
            </a:r>
            <a:r>
              <a:rPr lang="en-US" sz="1400" dirty="0" smtClean="0">
                <a:latin typeface="TradeGothic" panose="020B0800000000000000"/>
              </a:rPr>
              <a:t> available for you to order you will </a:t>
            </a:r>
            <a:r>
              <a:rPr lang="en-US" sz="1400" b="1" dirty="0" smtClean="0">
                <a:latin typeface="TradeGothic" panose="020B0800000000000000"/>
              </a:rPr>
              <a:t>NOT</a:t>
            </a:r>
            <a:r>
              <a:rPr lang="en-US" sz="1400" dirty="0" smtClean="0">
                <a:latin typeface="TradeGothic" panose="020B0800000000000000"/>
              </a:rPr>
              <a:t> see it </a:t>
            </a:r>
            <a:r>
              <a:rPr lang="en-US" sz="1400" dirty="0" smtClean="0">
                <a:latin typeface="TradeGothic" panose="020B0800000000000000"/>
                <a:sym typeface="Wingdings" panose="05000000000000000000" pitchFamily="2" charset="2"/>
              </a:rPr>
              <a:t> </a:t>
            </a:r>
          </a:p>
          <a:p>
            <a:pPr marL="257175" indent="-257175">
              <a:spcAft>
                <a:spcPts val="900"/>
              </a:spcAft>
              <a:buFont typeface="Wingdings" panose="05000000000000000000" pitchFamily="2" charset="2"/>
              <a:buChar char="ü"/>
            </a:pPr>
            <a:r>
              <a:rPr lang="en-US" sz="1400" dirty="0" smtClean="0">
                <a:latin typeface="TradeGothic" panose="020B0800000000000000"/>
                <a:sym typeface="Wingdings" panose="05000000000000000000" pitchFamily="2" charset="2"/>
              </a:rPr>
              <a:t>You will see a successful message after adding items to your cart correctly. If you don’t see this message try clicking it again. </a:t>
            </a:r>
            <a:endParaRPr lang="en-US" sz="1400" dirty="0" smtClean="0">
              <a:latin typeface="TradeGothic" panose="020B0800000000000000"/>
            </a:endParaRPr>
          </a:p>
          <a:p>
            <a:pPr>
              <a:spcAft>
                <a:spcPts val="900"/>
              </a:spcAft>
            </a:pPr>
            <a:endParaRPr lang="en-US" sz="1200" dirty="0" smtClean="0">
              <a:latin typeface="TradeGothic" panose="020B0800000000000000"/>
            </a:endParaRPr>
          </a:p>
          <a:p>
            <a:pPr>
              <a:spcAft>
                <a:spcPts val="900"/>
              </a:spcAft>
            </a:pPr>
            <a:r>
              <a:rPr lang="en-US" sz="1200" dirty="0" smtClean="0">
                <a:latin typeface="TradeGothic" panose="020B0800000000000000"/>
              </a:rPr>
              <a:t>You </a:t>
            </a:r>
            <a:r>
              <a:rPr lang="en-US" sz="1200" b="1" u="sng" dirty="0" smtClean="0">
                <a:latin typeface="TradeGothic" panose="020B0800000000000000"/>
              </a:rPr>
              <a:t>MUST</a:t>
            </a:r>
            <a:r>
              <a:rPr lang="en-US" sz="1200" dirty="0" smtClean="0">
                <a:latin typeface="TradeGothic" panose="020B0800000000000000"/>
              </a:rPr>
              <a:t> click add to cart after each item or each page you enter quantities for. </a:t>
            </a:r>
            <a:r>
              <a:rPr lang="en-US" sz="1200" dirty="0">
                <a:solidFill>
                  <a:srgbClr val="FF0000"/>
                </a:solidFill>
                <a:latin typeface="TradeGothic" panose="020B0800000000000000"/>
              </a:rPr>
              <a:t>If you skip this and go to another page, you will lose the items you chose!</a:t>
            </a:r>
          </a:p>
          <a:p>
            <a:pPr>
              <a:spcAft>
                <a:spcPts val="900"/>
              </a:spcAft>
            </a:pPr>
            <a:endParaRPr lang="en-US" sz="1350" dirty="0"/>
          </a:p>
        </p:txBody>
      </p:sp>
      <p:pic>
        <p:nvPicPr>
          <p:cNvPr id="3" name="Picture 2"/>
          <p:cNvPicPr>
            <a:picLocks noChangeAspect="1"/>
          </p:cNvPicPr>
          <p:nvPr/>
        </p:nvPicPr>
        <p:blipFill>
          <a:blip r:embed="rId4"/>
          <a:stretch>
            <a:fillRect/>
          </a:stretch>
        </p:blipFill>
        <p:spPr>
          <a:xfrm>
            <a:off x="4137315" y="939848"/>
            <a:ext cx="3846774" cy="4967544"/>
          </a:xfrm>
          <a:prstGeom prst="rect">
            <a:avLst/>
          </a:prstGeom>
        </p:spPr>
      </p:pic>
      <p:cxnSp>
        <p:nvCxnSpPr>
          <p:cNvPr id="11" name="Straight Arrow Connector 10"/>
          <p:cNvCxnSpPr/>
          <p:nvPr/>
        </p:nvCxnSpPr>
        <p:spPr>
          <a:xfrm>
            <a:off x="3175462" y="2311571"/>
            <a:ext cx="2651760" cy="329952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535382" y="1579418"/>
            <a:ext cx="1601933" cy="50264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294967295"/>
          </p:nvPr>
        </p:nvSpPr>
        <p:spPr/>
        <p:txBody>
          <a:bodyPr/>
          <a:lstStyle/>
          <a:p>
            <a:endParaRPr lang="en-US" dirty="0"/>
          </a:p>
        </p:txBody>
      </p:sp>
      <p:sp>
        <p:nvSpPr>
          <p:cNvPr id="10" name="Title 2"/>
          <p:cNvSpPr>
            <a:spLocks noGrp="1"/>
          </p:cNvSpPr>
          <p:nvPr>
            <p:ph type="ctrTitle"/>
          </p:nvPr>
        </p:nvSpPr>
        <p:spPr>
          <a:xfrm>
            <a:off x="0" y="246508"/>
            <a:ext cx="8077200" cy="533400"/>
          </a:xfrm>
        </p:spPr>
        <p:txBody>
          <a:bodyPr/>
          <a:lstStyle/>
          <a:p>
            <a:r>
              <a:rPr lang="en-US" dirty="0" smtClean="0"/>
              <a:t>Step 3: Build your order</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14601716"/>
      </p:ext>
    </p:extLst>
  </p:cSld>
  <p:clrMapOvr>
    <a:masterClrMapping/>
  </p:clrMapOvr>
  <mc:AlternateContent xmlns:mc="http://schemas.openxmlformats.org/markup-compatibility/2006">
    <mc:Choice xmlns:p14="http://schemas.microsoft.com/office/powerpoint/2010/main" Requires="p14">
      <p:transition spd="slow" p14:dur="2000" advTm="54841"/>
    </mc:Choice>
    <mc:Fallback>
      <p:transition spd="slow" advTm="54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47651" y="2540924"/>
            <a:ext cx="7620000" cy="3886201"/>
          </a:xfrm>
        </p:spPr>
        <p:txBody>
          <a:bodyPr/>
          <a:lstStyle/>
          <a:p>
            <a:pPr marL="0" indent="0">
              <a:buNone/>
            </a:pPr>
            <a:endParaRPr lang="en-US" b="1" dirty="0" smtClean="0"/>
          </a:p>
          <a:p>
            <a:pPr marL="0" indent="0" algn="ctr">
              <a:buNone/>
            </a:pPr>
            <a:r>
              <a:rPr lang="en-US" b="1" dirty="0" smtClean="0"/>
              <a:t>Before you move to the next page of the shopping list, be sure to click</a:t>
            </a:r>
            <a:r>
              <a:rPr lang="en-US" b="1" dirty="0"/>
              <a:t/>
            </a:r>
            <a:br>
              <a:rPr lang="en-US" b="1" dirty="0"/>
            </a:br>
            <a:r>
              <a:rPr lang="en-US" sz="4400" b="1" dirty="0">
                <a:solidFill>
                  <a:srgbClr val="FF0000"/>
                </a:solidFill>
              </a:rPr>
              <a:t>ADD TO CART</a:t>
            </a:r>
            <a:br>
              <a:rPr lang="en-US" sz="4400" b="1" dirty="0">
                <a:solidFill>
                  <a:srgbClr val="FF0000"/>
                </a:solidFill>
              </a:rPr>
            </a:br>
            <a:r>
              <a:rPr lang="en-US" b="1" dirty="0"/>
              <a:t> or you will lose everything you selected on that page</a:t>
            </a:r>
            <a:r>
              <a:rPr lang="en-US" b="1" dirty="0" smtClean="0"/>
              <a:t>!</a:t>
            </a:r>
            <a:endParaRPr lang="en-US" b="1" dirty="0"/>
          </a:p>
          <a:p>
            <a:endParaRPr lang="en-US" dirty="0"/>
          </a:p>
        </p:txBody>
      </p:sp>
      <p:sp>
        <p:nvSpPr>
          <p:cNvPr id="3" name="Title 2"/>
          <p:cNvSpPr>
            <a:spLocks noGrp="1"/>
          </p:cNvSpPr>
          <p:nvPr>
            <p:ph type="ctrTitle"/>
          </p:nvPr>
        </p:nvSpPr>
        <p:spPr>
          <a:xfrm>
            <a:off x="16625" y="180109"/>
            <a:ext cx="8077200" cy="533400"/>
          </a:xfrm>
        </p:spPr>
        <p:txBody>
          <a:bodyPr/>
          <a:lstStyle/>
          <a:p>
            <a:r>
              <a:rPr lang="en-US" dirty="0" smtClean="0"/>
              <a:t>Agency express</a:t>
            </a:r>
            <a:endParaRPr lang="en-US" dirty="0"/>
          </a:p>
        </p:txBody>
      </p:sp>
      <p:pic>
        <p:nvPicPr>
          <p:cNvPr id="4" name="Picture 3"/>
          <p:cNvPicPr>
            <a:picLocks noChangeAspect="1"/>
          </p:cNvPicPr>
          <p:nvPr/>
        </p:nvPicPr>
        <p:blipFill>
          <a:blip r:embed="rId4"/>
          <a:stretch>
            <a:fillRect/>
          </a:stretch>
        </p:blipFill>
        <p:spPr>
          <a:xfrm>
            <a:off x="3187497" y="911541"/>
            <a:ext cx="3213303" cy="213830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3911722"/>
      </p:ext>
    </p:extLst>
  </p:cSld>
  <p:clrMapOvr>
    <a:masterClrMapping/>
  </p:clrMapOvr>
  <mc:AlternateContent xmlns:mc="http://schemas.openxmlformats.org/markup-compatibility/2006">
    <mc:Choice xmlns:p14="http://schemas.microsoft.com/office/powerpoint/2010/main" Requires="p14">
      <p:transition spd="slow" p14:dur="2000" advTm="15576"/>
    </mc:Choice>
    <mc:Fallback>
      <p:transition spd="slow" advTm="15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79818" y="1212424"/>
            <a:ext cx="3923607" cy="1338349"/>
          </a:xfrm>
        </p:spPr>
        <p:txBody>
          <a:bodyPr/>
          <a:lstStyle/>
          <a:p>
            <a:pPr marL="0" lvl="0" indent="0" defTabSz="457200">
              <a:spcBef>
                <a:spcPts val="0"/>
              </a:spcBef>
              <a:spcAft>
                <a:spcPts val="1200"/>
              </a:spcAft>
              <a:buNone/>
            </a:pPr>
            <a:r>
              <a:rPr lang="en-US" sz="1800" dirty="0">
                <a:solidFill>
                  <a:prstClr val="black"/>
                </a:solidFill>
                <a:latin typeface="TradeGothic" panose="020B0800000000000000" pitchFamily="34" charset="0"/>
                <a:cs typeface="+mn-cs"/>
              </a:rPr>
              <a:t>When you are done adding things to your </a:t>
            </a:r>
            <a:r>
              <a:rPr lang="en-US" sz="1800" dirty="0" smtClean="0">
                <a:solidFill>
                  <a:prstClr val="black"/>
                </a:solidFill>
                <a:latin typeface="TradeGothic" panose="020B0800000000000000" pitchFamily="34" charset="0"/>
                <a:cs typeface="+mn-cs"/>
              </a:rPr>
              <a:t>cart, </a:t>
            </a:r>
            <a:r>
              <a:rPr lang="en-US" sz="1800" dirty="0">
                <a:solidFill>
                  <a:prstClr val="black"/>
                </a:solidFill>
                <a:latin typeface="TradeGothic" panose="020B0800000000000000" pitchFamily="34" charset="0"/>
                <a:cs typeface="+mn-cs"/>
              </a:rPr>
              <a:t>go to the top right corner area and click on </a:t>
            </a:r>
            <a:r>
              <a:rPr lang="en-US" sz="1800" dirty="0" smtClean="0">
                <a:solidFill>
                  <a:prstClr val="black"/>
                </a:solidFill>
                <a:latin typeface="TradeGothic" panose="020B0800000000000000" pitchFamily="34" charset="0"/>
                <a:cs typeface="+mn-cs"/>
              </a:rPr>
              <a:t>check </a:t>
            </a:r>
            <a:r>
              <a:rPr lang="en-US" sz="1800" dirty="0">
                <a:solidFill>
                  <a:prstClr val="black"/>
                </a:solidFill>
                <a:latin typeface="TradeGothic" panose="020B0800000000000000" pitchFamily="34" charset="0"/>
                <a:cs typeface="+mn-cs"/>
              </a:rPr>
              <a:t>o</a:t>
            </a:r>
            <a:r>
              <a:rPr lang="en-US" sz="1800" dirty="0" smtClean="0">
                <a:solidFill>
                  <a:prstClr val="black"/>
                </a:solidFill>
                <a:latin typeface="TradeGothic" panose="020B0800000000000000" pitchFamily="34" charset="0"/>
                <a:cs typeface="+mn-cs"/>
              </a:rPr>
              <a:t>ut</a:t>
            </a:r>
            <a:endParaRPr lang="en-US" sz="1800" dirty="0">
              <a:solidFill>
                <a:prstClr val="black"/>
              </a:solidFill>
              <a:latin typeface="TradeGothic" panose="020B0800000000000000" pitchFamily="34" charset="0"/>
              <a:cs typeface="+mn-cs"/>
            </a:endParaRPr>
          </a:p>
        </p:txBody>
      </p:sp>
      <p:sp>
        <p:nvSpPr>
          <p:cNvPr id="3" name="Title 2"/>
          <p:cNvSpPr>
            <a:spLocks noGrp="1"/>
          </p:cNvSpPr>
          <p:nvPr>
            <p:ph type="ctrTitle"/>
          </p:nvPr>
        </p:nvSpPr>
        <p:spPr>
          <a:xfrm>
            <a:off x="-8312" y="238374"/>
            <a:ext cx="8077200" cy="533400"/>
          </a:xfrm>
        </p:spPr>
        <p:txBody>
          <a:bodyPr/>
          <a:lstStyle/>
          <a:p>
            <a:r>
              <a:rPr lang="en-US" dirty="0" smtClean="0"/>
              <a:t>Step 5: Finalize your order</a:t>
            </a:r>
            <a:endParaRPr lang="en-US" dirty="0"/>
          </a:p>
        </p:txBody>
      </p:sp>
      <p:pic>
        <p:nvPicPr>
          <p:cNvPr id="4" name="Picture 3"/>
          <p:cNvPicPr>
            <a:picLocks noChangeAspect="1"/>
          </p:cNvPicPr>
          <p:nvPr/>
        </p:nvPicPr>
        <p:blipFill>
          <a:blip r:embed="rId4"/>
          <a:stretch>
            <a:fillRect/>
          </a:stretch>
        </p:blipFill>
        <p:spPr>
          <a:xfrm>
            <a:off x="676528" y="3839937"/>
            <a:ext cx="5212298" cy="2281283"/>
          </a:xfrm>
          <a:prstGeom prst="rect">
            <a:avLst/>
          </a:prstGeom>
          <a:ln>
            <a:solidFill>
              <a:srgbClr val="00B050"/>
            </a:solidFill>
          </a:ln>
        </p:spPr>
      </p:pic>
      <p:pic>
        <p:nvPicPr>
          <p:cNvPr id="5" name="Picture 4"/>
          <p:cNvPicPr>
            <a:picLocks noChangeAspect="1"/>
          </p:cNvPicPr>
          <p:nvPr/>
        </p:nvPicPr>
        <p:blipFill>
          <a:blip r:embed="rId5"/>
          <a:stretch>
            <a:fillRect/>
          </a:stretch>
        </p:blipFill>
        <p:spPr>
          <a:xfrm>
            <a:off x="676528" y="992678"/>
            <a:ext cx="4003802" cy="2601341"/>
          </a:xfrm>
          <a:prstGeom prst="rect">
            <a:avLst/>
          </a:prstGeom>
          <a:ln>
            <a:solidFill>
              <a:srgbClr val="00B050"/>
            </a:solidFill>
          </a:ln>
        </p:spPr>
      </p:pic>
      <p:sp>
        <p:nvSpPr>
          <p:cNvPr id="6" name="Rectangle 5"/>
          <p:cNvSpPr/>
          <p:nvPr/>
        </p:nvSpPr>
        <p:spPr>
          <a:xfrm>
            <a:off x="5965605" y="3972941"/>
            <a:ext cx="2663005" cy="923330"/>
          </a:xfrm>
          <a:prstGeom prst="rect">
            <a:avLst/>
          </a:prstGeom>
        </p:spPr>
        <p:txBody>
          <a:bodyPr wrap="square">
            <a:spAutoFit/>
          </a:bodyPr>
          <a:lstStyle/>
          <a:p>
            <a:pPr lvl="0" defTabSz="457200">
              <a:spcBef>
                <a:spcPts val="0"/>
              </a:spcBef>
              <a:spcAft>
                <a:spcPts val="1200"/>
              </a:spcAft>
            </a:pPr>
            <a:r>
              <a:rPr lang="en-US" dirty="0">
                <a:solidFill>
                  <a:prstClr val="black"/>
                </a:solidFill>
                <a:latin typeface="TradeGothic" panose="020B0800000000000000" pitchFamily="34" charset="0"/>
              </a:rPr>
              <a:t>This screen will come up – </a:t>
            </a:r>
            <a:r>
              <a:rPr lang="en-US" dirty="0" smtClean="0">
                <a:solidFill>
                  <a:prstClr val="black"/>
                </a:solidFill>
                <a:latin typeface="TradeGothic" panose="020B0800000000000000" pitchFamily="34" charset="0"/>
              </a:rPr>
              <a:t>(explained </a:t>
            </a:r>
            <a:r>
              <a:rPr lang="en-US" dirty="0">
                <a:solidFill>
                  <a:prstClr val="black"/>
                </a:solidFill>
                <a:latin typeface="TradeGothic" panose="020B0800000000000000" pitchFamily="34" charset="0"/>
              </a:rPr>
              <a:t>on next </a:t>
            </a:r>
            <a:r>
              <a:rPr lang="en-US" dirty="0" smtClean="0">
                <a:solidFill>
                  <a:prstClr val="black"/>
                </a:solidFill>
                <a:latin typeface="TradeGothic" panose="020B0800000000000000" pitchFamily="34" charset="0"/>
              </a:rPr>
              <a:t>page)</a:t>
            </a:r>
            <a:endParaRPr lang="en-US" dirty="0">
              <a:solidFill>
                <a:prstClr val="black"/>
              </a:solidFill>
              <a:latin typeface="TradeGothic" panose="020B0800000000000000" pitchFamily="34" charset="0"/>
            </a:endParaRPr>
          </a:p>
        </p:txBody>
      </p:sp>
      <p:cxnSp>
        <p:nvCxnSpPr>
          <p:cNvPr id="7" name="Straight Arrow Connector 6"/>
          <p:cNvCxnSpPr/>
          <p:nvPr/>
        </p:nvCxnSpPr>
        <p:spPr>
          <a:xfrm flipH="1">
            <a:off x="3183776" y="1654233"/>
            <a:ext cx="1693024" cy="150460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503025" y="4365388"/>
            <a:ext cx="462581" cy="43936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0995784"/>
      </p:ext>
    </p:extLst>
  </p:cSld>
  <p:clrMapOvr>
    <a:masterClrMapping/>
  </p:clrMapOvr>
  <mc:AlternateContent xmlns:mc="http://schemas.openxmlformats.org/markup-compatibility/2006" xmlns:p14="http://schemas.microsoft.com/office/powerpoint/2010/main">
    <mc:Choice Requires="p14">
      <p:transition spd="slow" p14:dur="2000" advTm="12025"/>
    </mc:Choice>
    <mc:Fallback xmlns="">
      <p:transition spd="slow" advTm="12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7764" y="2815720"/>
            <a:ext cx="6202713" cy="2268900"/>
          </a:xfrm>
          <a:prstGeom prst="rect">
            <a:avLst/>
          </a:prstGeom>
          <a:ln>
            <a:solidFill>
              <a:srgbClr val="00B050"/>
            </a:solidFill>
          </a:ln>
        </p:spPr>
      </p:pic>
      <p:cxnSp>
        <p:nvCxnSpPr>
          <p:cNvPr id="14" name="Straight Arrow Connector 13"/>
          <p:cNvCxnSpPr/>
          <p:nvPr/>
        </p:nvCxnSpPr>
        <p:spPr>
          <a:xfrm>
            <a:off x="3255818" y="2512255"/>
            <a:ext cx="676102" cy="113703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7473142" y="3396759"/>
            <a:ext cx="108659" cy="141877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1" idx="2"/>
          </p:cNvCxnSpPr>
          <p:nvPr/>
        </p:nvCxnSpPr>
        <p:spPr>
          <a:xfrm>
            <a:off x="5458643" y="2386299"/>
            <a:ext cx="239524" cy="88188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170122" y="1670718"/>
            <a:ext cx="2577041" cy="715581"/>
          </a:xfrm>
          <a:prstGeom prst="rect">
            <a:avLst/>
          </a:prstGeom>
          <a:solidFill>
            <a:schemeClr val="accent1">
              <a:lumMod val="20000"/>
              <a:lumOff val="80000"/>
            </a:schemeClr>
          </a:solidFill>
          <a:ln>
            <a:solidFill>
              <a:srgbClr val="00B050"/>
            </a:solidFill>
          </a:ln>
        </p:spPr>
        <p:txBody>
          <a:bodyPr wrap="square" rtlCol="0">
            <a:spAutoFit/>
          </a:bodyPr>
          <a:lstStyle/>
          <a:p>
            <a:pPr>
              <a:spcAft>
                <a:spcPts val="900"/>
              </a:spcAft>
            </a:pPr>
            <a:r>
              <a:rPr lang="en-US" sz="1350" dirty="0">
                <a:latin typeface="TradeGothic" panose="020B0800000000000000" pitchFamily="34" charset="0"/>
              </a:rPr>
              <a:t>This is the cost of your order.  (does not include delivery fee or </a:t>
            </a:r>
            <a:r>
              <a:rPr lang="en-US" sz="1350" dirty="0" smtClean="0">
                <a:latin typeface="TradeGothic" panose="020B0800000000000000" pitchFamily="34" charset="0"/>
              </a:rPr>
              <a:t>any charges for meat)</a:t>
            </a:r>
            <a:endParaRPr lang="en-US" sz="1350" dirty="0">
              <a:latin typeface="TradeGothic" panose="020B0800000000000000" pitchFamily="34" charset="0"/>
            </a:endParaRPr>
          </a:p>
        </p:txBody>
      </p:sp>
      <p:cxnSp>
        <p:nvCxnSpPr>
          <p:cNvPr id="24" name="Straight Arrow Connector 23"/>
          <p:cNvCxnSpPr/>
          <p:nvPr/>
        </p:nvCxnSpPr>
        <p:spPr>
          <a:xfrm flipH="1">
            <a:off x="6282823" y="2288492"/>
            <a:ext cx="1298978" cy="146998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117461" y="1527144"/>
            <a:ext cx="1904833" cy="923330"/>
          </a:xfrm>
          <a:prstGeom prst="rect">
            <a:avLst/>
          </a:prstGeom>
          <a:solidFill>
            <a:schemeClr val="accent1">
              <a:lumMod val="20000"/>
              <a:lumOff val="80000"/>
            </a:schemeClr>
          </a:solidFill>
          <a:ln>
            <a:solidFill>
              <a:srgbClr val="00B050"/>
            </a:solidFill>
          </a:ln>
        </p:spPr>
        <p:txBody>
          <a:bodyPr wrap="square" rtlCol="0">
            <a:spAutoFit/>
          </a:bodyPr>
          <a:lstStyle/>
          <a:p>
            <a:pPr>
              <a:spcAft>
                <a:spcPts val="900"/>
              </a:spcAft>
            </a:pPr>
            <a:r>
              <a:rPr lang="en-US" sz="1350" b="1" dirty="0"/>
              <a:t>Weight of your order (not including Request items).  Must be at least </a:t>
            </a:r>
            <a:r>
              <a:rPr lang="en-US" sz="1350" b="1" dirty="0" smtClean="0"/>
              <a:t>750 lbs. </a:t>
            </a:r>
            <a:r>
              <a:rPr lang="en-US" sz="1350" b="1" dirty="0"/>
              <a:t>for a delivery.</a:t>
            </a:r>
          </a:p>
        </p:txBody>
      </p:sp>
      <p:sp>
        <p:nvSpPr>
          <p:cNvPr id="12" name="TextBox 11"/>
          <p:cNvSpPr txBox="1"/>
          <p:nvPr/>
        </p:nvSpPr>
        <p:spPr>
          <a:xfrm>
            <a:off x="1401510" y="1319395"/>
            <a:ext cx="2377637" cy="1131079"/>
          </a:xfrm>
          <a:prstGeom prst="rect">
            <a:avLst/>
          </a:prstGeom>
          <a:solidFill>
            <a:schemeClr val="accent1">
              <a:lumMod val="20000"/>
              <a:lumOff val="80000"/>
            </a:schemeClr>
          </a:solidFill>
          <a:ln>
            <a:solidFill>
              <a:srgbClr val="00B050"/>
            </a:solidFill>
          </a:ln>
        </p:spPr>
        <p:txBody>
          <a:bodyPr wrap="square" rtlCol="0">
            <a:spAutoFit/>
          </a:bodyPr>
          <a:lstStyle/>
          <a:p>
            <a:pPr>
              <a:spcAft>
                <a:spcPts val="900"/>
              </a:spcAft>
            </a:pPr>
            <a:r>
              <a:rPr lang="en-US" sz="1350" dirty="0">
                <a:latin typeface="TradeGothic" panose="020B0800000000000000" pitchFamily="34" charset="0"/>
              </a:rPr>
              <a:t>Find and select your appointment type, date and </a:t>
            </a:r>
            <a:r>
              <a:rPr lang="en-US" sz="1350" dirty="0" smtClean="0">
                <a:latin typeface="TradeGothic" panose="020B0800000000000000" pitchFamily="34" charset="0"/>
              </a:rPr>
              <a:t>time: THIS DATE &amp; TIME MUST MATCH THE DATE &amp; TIME OF </a:t>
            </a:r>
            <a:r>
              <a:rPr lang="en-US" sz="1350" dirty="0" smtClean="0">
                <a:latin typeface="TradeGothic" panose="020B0800000000000000" pitchFamily="34" charset="0"/>
              </a:rPr>
              <a:t>THE </a:t>
            </a:r>
            <a:r>
              <a:rPr lang="en-US" sz="1350" dirty="0" smtClean="0">
                <a:latin typeface="TradeGothic" panose="020B0800000000000000" pitchFamily="34" charset="0"/>
              </a:rPr>
              <a:t>SCHEDULER YOU SET AT THE BEGINNING! </a:t>
            </a:r>
            <a:endParaRPr lang="en-US" sz="1350" dirty="0">
              <a:latin typeface="TradeGothic" panose="020B0800000000000000" pitchFamily="34" charset="0"/>
            </a:endParaRPr>
          </a:p>
        </p:txBody>
      </p:sp>
      <p:sp>
        <p:nvSpPr>
          <p:cNvPr id="15" name="TextBox 14"/>
          <p:cNvSpPr txBox="1"/>
          <p:nvPr/>
        </p:nvSpPr>
        <p:spPr>
          <a:xfrm>
            <a:off x="579770" y="2708200"/>
            <a:ext cx="1881295" cy="2769989"/>
          </a:xfrm>
          <a:prstGeom prst="rect">
            <a:avLst/>
          </a:prstGeom>
          <a:solidFill>
            <a:schemeClr val="accent1">
              <a:lumMod val="20000"/>
              <a:lumOff val="80000"/>
            </a:schemeClr>
          </a:solidFill>
          <a:ln>
            <a:solidFill>
              <a:srgbClr val="00B050"/>
            </a:solidFill>
          </a:ln>
        </p:spPr>
        <p:txBody>
          <a:bodyPr wrap="square" rtlCol="0">
            <a:spAutoFit/>
          </a:bodyPr>
          <a:lstStyle/>
          <a:p>
            <a:pPr>
              <a:spcAft>
                <a:spcPts val="900"/>
              </a:spcAft>
            </a:pPr>
            <a:r>
              <a:rPr lang="en-US" sz="1350" dirty="0">
                <a:latin typeface="TradeGothic" panose="020B0800000000000000" pitchFamily="34" charset="0"/>
              </a:rPr>
              <a:t>Enter your </a:t>
            </a:r>
            <a:r>
              <a:rPr lang="en-US" sz="1350" dirty="0" smtClean="0">
                <a:latin typeface="TradeGothic" panose="020B0800000000000000" pitchFamily="34" charset="0"/>
              </a:rPr>
              <a:t>“extra” items </a:t>
            </a:r>
            <a:r>
              <a:rPr lang="en-US" sz="1350" dirty="0">
                <a:latin typeface="TradeGothic" panose="020B0800000000000000" pitchFamily="34" charset="0"/>
              </a:rPr>
              <a:t>and amounts you want.  Use the format shown, which is the item number followed by </a:t>
            </a:r>
            <a:r>
              <a:rPr lang="en-US" sz="1350" dirty="0" smtClean="0">
                <a:latin typeface="TradeGothic" panose="020B0800000000000000" pitchFamily="34" charset="0"/>
              </a:rPr>
              <a:t>backslash , then the item description and </a:t>
            </a:r>
            <a:r>
              <a:rPr lang="en-US" sz="1350" dirty="0">
                <a:latin typeface="TradeGothic" panose="020B0800000000000000" pitchFamily="34" charset="0"/>
              </a:rPr>
              <a:t>then the pounds wanted.  </a:t>
            </a:r>
            <a:r>
              <a:rPr lang="en-US" sz="1050" dirty="0">
                <a:solidFill>
                  <a:srgbClr val="FF0000"/>
                </a:solidFill>
                <a:latin typeface="TradeGothic" panose="020B0800000000000000" pitchFamily="34" charset="0"/>
              </a:rPr>
              <a:t>(This should be the LAST thing you do before submitting the cart.  If you do something else before submitting you will lose these notes!)</a:t>
            </a:r>
          </a:p>
        </p:txBody>
      </p:sp>
      <p:sp>
        <p:nvSpPr>
          <p:cNvPr id="2" name="Slide Number Placeholder 1"/>
          <p:cNvSpPr>
            <a:spLocks noGrp="1"/>
          </p:cNvSpPr>
          <p:nvPr>
            <p:ph type="sldNum" sz="quarter" idx="4294967295"/>
          </p:nvPr>
        </p:nvSpPr>
        <p:spPr/>
        <p:txBody>
          <a:bodyPr/>
          <a:lstStyle/>
          <a:p>
            <a:endParaRPr lang="en-US" dirty="0"/>
          </a:p>
        </p:txBody>
      </p:sp>
      <p:sp>
        <p:nvSpPr>
          <p:cNvPr id="13" name="TextBox 12"/>
          <p:cNvSpPr txBox="1"/>
          <p:nvPr/>
        </p:nvSpPr>
        <p:spPr>
          <a:xfrm>
            <a:off x="2617764" y="5285104"/>
            <a:ext cx="2880676" cy="577081"/>
          </a:xfrm>
          <a:prstGeom prst="rect">
            <a:avLst/>
          </a:prstGeom>
          <a:solidFill>
            <a:schemeClr val="accent1">
              <a:lumMod val="20000"/>
              <a:lumOff val="80000"/>
            </a:schemeClr>
          </a:solidFill>
          <a:ln>
            <a:solidFill>
              <a:srgbClr val="00B050"/>
            </a:solidFill>
          </a:ln>
        </p:spPr>
        <p:txBody>
          <a:bodyPr wrap="square" rtlCol="0">
            <a:spAutoFit/>
          </a:bodyPr>
          <a:lstStyle/>
          <a:p>
            <a:pPr>
              <a:spcAft>
                <a:spcPts val="900"/>
              </a:spcAft>
            </a:pPr>
            <a:r>
              <a:rPr lang="en-US" sz="1050" b="1" dirty="0">
                <a:solidFill>
                  <a:srgbClr val="FF0000"/>
                </a:solidFill>
                <a:latin typeface="TradeGothic" panose="020B0800000000000000" pitchFamily="34" charset="0"/>
              </a:rPr>
              <a:t>TIP: </a:t>
            </a:r>
            <a:r>
              <a:rPr lang="en-US" sz="1050" dirty="0">
                <a:solidFill>
                  <a:srgbClr val="FF0000"/>
                </a:solidFill>
                <a:latin typeface="TradeGothic" panose="020B0800000000000000" pitchFamily="34" charset="0"/>
              </a:rPr>
              <a:t>Some people find it helpful to copy this info and paste into another document for short-term safekeeping.</a:t>
            </a:r>
          </a:p>
        </p:txBody>
      </p:sp>
      <p:sp>
        <p:nvSpPr>
          <p:cNvPr id="18" name="Title 2"/>
          <p:cNvSpPr>
            <a:spLocks noGrp="1"/>
          </p:cNvSpPr>
          <p:nvPr>
            <p:ph type="ctrTitle"/>
          </p:nvPr>
        </p:nvSpPr>
        <p:spPr>
          <a:xfrm>
            <a:off x="0" y="255438"/>
            <a:ext cx="8077200" cy="533400"/>
          </a:xfrm>
        </p:spPr>
        <p:txBody>
          <a:bodyPr/>
          <a:lstStyle/>
          <a:p>
            <a:r>
              <a:rPr lang="en-US" dirty="0" smtClean="0"/>
              <a:t>Step 5: Finalize your order</a:t>
            </a:r>
            <a:endParaRPr lang="en-US" dirty="0"/>
          </a:p>
        </p:txBody>
      </p:sp>
      <p:sp>
        <p:nvSpPr>
          <p:cNvPr id="17" name="TextBox 16"/>
          <p:cNvSpPr txBox="1"/>
          <p:nvPr/>
        </p:nvSpPr>
        <p:spPr>
          <a:xfrm>
            <a:off x="5939801" y="4607781"/>
            <a:ext cx="2040417" cy="415498"/>
          </a:xfrm>
          <a:prstGeom prst="rect">
            <a:avLst/>
          </a:prstGeom>
          <a:solidFill>
            <a:schemeClr val="accent1">
              <a:lumMod val="20000"/>
              <a:lumOff val="80000"/>
            </a:schemeClr>
          </a:solidFill>
          <a:ln>
            <a:solidFill>
              <a:srgbClr val="00B050"/>
            </a:solidFill>
          </a:ln>
        </p:spPr>
        <p:txBody>
          <a:bodyPr wrap="square" rtlCol="0">
            <a:spAutoFit/>
          </a:bodyPr>
          <a:lstStyle/>
          <a:p>
            <a:pPr>
              <a:spcAft>
                <a:spcPts val="900"/>
              </a:spcAft>
            </a:pPr>
            <a:r>
              <a:rPr lang="en-US" sz="1050" dirty="0" smtClean="0">
                <a:latin typeface="TradeGothic" panose="020B0800000000000000" pitchFamily="34" charset="0"/>
              </a:rPr>
              <a:t>Shows how many items are on your order</a:t>
            </a:r>
            <a:endParaRPr lang="en-US" sz="1050" dirty="0">
              <a:latin typeface="TradeGothic" panose="020B0800000000000000" pitchFamily="34" charset="0"/>
            </a:endParaRPr>
          </a:p>
        </p:txBody>
      </p:sp>
      <p:cxnSp>
        <p:nvCxnSpPr>
          <p:cNvPr id="20" name="Straight Arrow Connector 19"/>
          <p:cNvCxnSpPr/>
          <p:nvPr/>
        </p:nvCxnSpPr>
        <p:spPr>
          <a:xfrm>
            <a:off x="2456767" y="3910875"/>
            <a:ext cx="468284" cy="21442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9770" y="881150"/>
            <a:ext cx="3867539" cy="430887"/>
          </a:xfrm>
          <a:prstGeom prst="rect">
            <a:avLst/>
          </a:prstGeom>
          <a:noFill/>
        </p:spPr>
        <p:txBody>
          <a:bodyPr wrap="square" rtlCol="0">
            <a:spAutoFit/>
          </a:bodyPr>
          <a:lstStyle/>
          <a:p>
            <a:r>
              <a:rPr lang="en-US" sz="2200" dirty="0" smtClean="0">
                <a:latin typeface="TradeGothic" panose="020B0800000000000000" pitchFamily="34" charset="0"/>
              </a:rPr>
              <a:t>Finalizing your order elements</a:t>
            </a:r>
            <a:endParaRPr lang="en-US" sz="2200" dirty="0">
              <a:latin typeface="TradeGothic" panose="020B0800000000000000"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5565339"/>
      </p:ext>
    </p:extLst>
  </p:cSld>
  <p:clrMapOvr>
    <a:masterClrMapping/>
  </p:clrMapOvr>
  <mc:AlternateContent xmlns:mc="http://schemas.openxmlformats.org/markup-compatibility/2006">
    <mc:Choice xmlns:p14="http://schemas.microsoft.com/office/powerpoint/2010/main" Requires="p14">
      <p:transition spd="slow" p14:dur="2000" advTm="86774"/>
    </mc:Choice>
    <mc:Fallback>
      <p:transition spd="slow" advTm="86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1796" y="3607723"/>
            <a:ext cx="2006615" cy="2400657"/>
          </a:xfrm>
          <a:prstGeom prst="rect">
            <a:avLst/>
          </a:prstGeom>
          <a:solidFill>
            <a:schemeClr val="accent1">
              <a:lumMod val="20000"/>
              <a:lumOff val="80000"/>
            </a:schemeClr>
          </a:solidFill>
          <a:ln>
            <a:solidFill>
              <a:srgbClr val="00B050"/>
            </a:solidFill>
          </a:ln>
        </p:spPr>
        <p:txBody>
          <a:bodyPr wrap="square" rtlCol="0">
            <a:spAutoFit/>
          </a:bodyPr>
          <a:lstStyle/>
          <a:p>
            <a:pPr>
              <a:spcAft>
                <a:spcPts val="900"/>
              </a:spcAft>
            </a:pPr>
            <a:r>
              <a:rPr lang="en-US" sz="1350" dirty="0" smtClean="0">
                <a:latin typeface="TradeGothic" panose="020B0800000000000000" pitchFamily="34" charset="0"/>
              </a:rPr>
              <a:t>Enter </a:t>
            </a:r>
            <a:r>
              <a:rPr lang="en-US" sz="1350" dirty="0">
                <a:latin typeface="TradeGothic" panose="020B0800000000000000" pitchFamily="34" charset="0"/>
              </a:rPr>
              <a:t>your </a:t>
            </a:r>
            <a:r>
              <a:rPr lang="en-US" sz="1350" dirty="0" smtClean="0">
                <a:latin typeface="TradeGothic" panose="020B0800000000000000" pitchFamily="34" charset="0"/>
              </a:rPr>
              <a:t>“extra” </a:t>
            </a:r>
            <a:r>
              <a:rPr lang="en-US" sz="1350" dirty="0">
                <a:latin typeface="TradeGothic" panose="020B0800000000000000" pitchFamily="34" charset="0"/>
              </a:rPr>
              <a:t>items &amp;</a:t>
            </a:r>
            <a:r>
              <a:rPr lang="en-US" sz="1350" dirty="0" smtClean="0">
                <a:latin typeface="TradeGothic" panose="020B0800000000000000" pitchFamily="34" charset="0"/>
              </a:rPr>
              <a:t> </a:t>
            </a:r>
            <a:r>
              <a:rPr lang="en-US" sz="1350" dirty="0">
                <a:latin typeface="TradeGothic" panose="020B0800000000000000" pitchFamily="34" charset="0"/>
              </a:rPr>
              <a:t>amounts you want.  Use the format shown, which is the item number followed by a </a:t>
            </a:r>
            <a:r>
              <a:rPr lang="en-US" sz="1350" dirty="0" smtClean="0">
                <a:latin typeface="TradeGothic" panose="020B0800000000000000" pitchFamily="34" charset="0"/>
              </a:rPr>
              <a:t>backslash, then the item description </a:t>
            </a:r>
            <a:r>
              <a:rPr lang="en-US" sz="1350" dirty="0">
                <a:latin typeface="TradeGothic" panose="020B0800000000000000" pitchFamily="34" charset="0"/>
              </a:rPr>
              <a:t>and then the pounds wanted.  </a:t>
            </a:r>
            <a:r>
              <a:rPr lang="en-US" sz="1050" dirty="0">
                <a:solidFill>
                  <a:srgbClr val="FF0000"/>
                </a:solidFill>
                <a:latin typeface="TradeGothic" panose="020B0800000000000000" pitchFamily="34" charset="0"/>
              </a:rPr>
              <a:t>(This should be the LAST thing you do before submitting the cart.  If you do something else before submitting you will lose these notes!)</a:t>
            </a:r>
          </a:p>
        </p:txBody>
      </p:sp>
      <p:sp>
        <p:nvSpPr>
          <p:cNvPr id="2" name="Slide Number Placeholder 1"/>
          <p:cNvSpPr>
            <a:spLocks noGrp="1"/>
          </p:cNvSpPr>
          <p:nvPr>
            <p:ph type="sldNum" sz="quarter" idx="4294967295"/>
          </p:nvPr>
        </p:nvSpPr>
        <p:spPr/>
        <p:txBody>
          <a:bodyPr/>
          <a:lstStyle/>
          <a:p>
            <a:endParaRPr lang="en-US" dirty="0"/>
          </a:p>
        </p:txBody>
      </p:sp>
      <p:sp>
        <p:nvSpPr>
          <p:cNvPr id="18" name="Title 2"/>
          <p:cNvSpPr>
            <a:spLocks noGrp="1"/>
          </p:cNvSpPr>
          <p:nvPr>
            <p:ph type="ctrTitle"/>
          </p:nvPr>
        </p:nvSpPr>
        <p:spPr>
          <a:xfrm>
            <a:off x="0" y="255438"/>
            <a:ext cx="8077200" cy="533400"/>
          </a:xfrm>
        </p:spPr>
        <p:txBody>
          <a:bodyPr/>
          <a:lstStyle/>
          <a:p>
            <a:r>
              <a:rPr lang="en-US" dirty="0" smtClean="0"/>
              <a:t>Step 5: Finalize your order</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3157" y="4335007"/>
            <a:ext cx="5815661" cy="1760993"/>
          </a:xfrm>
          <a:prstGeom prst="rect">
            <a:avLst/>
          </a:prstGeom>
        </p:spPr>
      </p:pic>
      <p:sp>
        <p:nvSpPr>
          <p:cNvPr id="5" name="TextBox 4"/>
          <p:cNvSpPr txBox="1"/>
          <p:nvPr/>
        </p:nvSpPr>
        <p:spPr>
          <a:xfrm>
            <a:off x="597513" y="827772"/>
            <a:ext cx="3441087" cy="4216539"/>
          </a:xfrm>
          <a:prstGeom prst="rect">
            <a:avLst/>
          </a:prstGeom>
          <a:noFill/>
        </p:spPr>
        <p:txBody>
          <a:bodyPr wrap="square" rtlCol="0">
            <a:spAutoFit/>
          </a:bodyPr>
          <a:lstStyle/>
          <a:p>
            <a:r>
              <a:rPr lang="en-US" sz="1600" b="1" u="sng" dirty="0" smtClean="0">
                <a:latin typeface="TradeGothic" panose="020B0800000000000000" pitchFamily="34" charset="0"/>
              </a:rPr>
              <a:t>Ordering the “Extra’s”</a:t>
            </a:r>
          </a:p>
          <a:p>
            <a:r>
              <a:rPr lang="en-US" sz="1300" b="1" dirty="0" smtClean="0">
                <a:solidFill>
                  <a:srgbClr val="FF0000"/>
                </a:solidFill>
                <a:latin typeface="TradeGothic" panose="020B0800000000000000" pitchFamily="34" charset="0"/>
              </a:rPr>
              <a:t>Please keep these item numbers &amp; description titles on hand for you to reference each time you place an order. You will not see these items in Agency Express. You should assume we have all items available at the time you place your order. There will be no way for you to see how much of the “extras” we have in inventory. </a:t>
            </a:r>
          </a:p>
          <a:p>
            <a:endParaRPr lang="en-US" sz="1300" dirty="0" smtClean="0">
              <a:latin typeface="TradeGothic" panose="020B0800000000000000" pitchFamily="34" charset="0"/>
            </a:endParaRPr>
          </a:p>
          <a:p>
            <a:r>
              <a:rPr lang="en-US" sz="1300" b="1" dirty="0" smtClean="0">
                <a:latin typeface="TradeGothic" panose="020B0800000000000000" pitchFamily="34" charset="0"/>
              </a:rPr>
              <a:t>Don’t forget!  </a:t>
            </a:r>
            <a:r>
              <a:rPr lang="en-US" sz="1300" dirty="0" smtClean="0">
                <a:latin typeface="TradeGothic" panose="020B0800000000000000" pitchFamily="34" charset="0"/>
              </a:rPr>
              <a:t>When ordering unsorted frozen grocery meat keep in mind it is .16cent per pound. </a:t>
            </a:r>
          </a:p>
          <a:p>
            <a:r>
              <a:rPr lang="en-US" sz="1300" dirty="0" smtClean="0">
                <a:latin typeface="TradeGothic" panose="020B0800000000000000" pitchFamily="34" charset="0"/>
              </a:rPr>
              <a:t>You will see the full total of your order on your next invoice. </a:t>
            </a:r>
          </a:p>
          <a:p>
            <a:endParaRPr lang="en-US" sz="1200" dirty="0" smtClean="0">
              <a:latin typeface="TradeGothic" panose="020B0800000000000000" pitchFamily="34" charset="0"/>
            </a:endParaRPr>
          </a:p>
          <a:p>
            <a:endParaRPr lang="en-US" sz="1200" dirty="0" smtClean="0">
              <a:latin typeface="TradeGothic" panose="020B0800000000000000" pitchFamily="34" charset="0"/>
            </a:endParaRPr>
          </a:p>
          <a:p>
            <a:endParaRPr lang="en-US" sz="1200" dirty="0">
              <a:latin typeface="TradeGothic" panose="020B0800000000000000" pitchFamily="34" charset="0"/>
            </a:endParaRPr>
          </a:p>
          <a:p>
            <a:endParaRPr lang="en-US" sz="1200" dirty="0" smtClean="0">
              <a:latin typeface="TradeGothic" panose="020B0800000000000000" pitchFamily="34" charset="0"/>
            </a:endParaRPr>
          </a:p>
          <a:p>
            <a:endParaRPr lang="en-US" sz="1200" dirty="0">
              <a:latin typeface="TradeGothic" panose="020B0800000000000000" pitchFamily="34" charset="0"/>
            </a:endParaRPr>
          </a:p>
          <a:p>
            <a:pPr marL="285750" indent="-285750">
              <a:buFont typeface="Arial" panose="020B0604020202020204" pitchFamily="34" charset="0"/>
              <a:buChar char="•"/>
            </a:pPr>
            <a:endParaRPr lang="en-US" dirty="0">
              <a:latin typeface="TradeGothic LT" panose="02000503020000020004" pitchFamily="2" charset="0"/>
            </a:endParaRPr>
          </a:p>
          <a:p>
            <a:pPr marL="285750" indent="-285750">
              <a:buFont typeface="Arial" panose="020B0604020202020204" pitchFamily="34" charset="0"/>
              <a:buChar char="•"/>
            </a:pPr>
            <a:endParaRPr lang="en-US" dirty="0"/>
          </a:p>
        </p:txBody>
      </p:sp>
      <p:cxnSp>
        <p:nvCxnSpPr>
          <p:cNvPr id="16" name="Straight Arrow Connector 15"/>
          <p:cNvCxnSpPr/>
          <p:nvPr/>
        </p:nvCxnSpPr>
        <p:spPr>
          <a:xfrm>
            <a:off x="2413665" y="5630509"/>
            <a:ext cx="578983" cy="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7150" y="918090"/>
            <a:ext cx="4652420" cy="3146834"/>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20894302"/>
      </p:ext>
    </p:extLst>
  </p:cSld>
  <p:clrMapOvr>
    <a:masterClrMapping/>
  </p:clrMapOvr>
  <mc:AlternateContent xmlns:mc="http://schemas.openxmlformats.org/markup-compatibility/2006">
    <mc:Choice xmlns:p14="http://schemas.microsoft.com/office/powerpoint/2010/main" Requires="p14">
      <p:transition spd="slow" p14:dur="2000" advTm="46965"/>
    </mc:Choice>
    <mc:Fallback>
      <p:transition spd="slow" advTm="46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ctrTitle"/>
          </p:nvPr>
        </p:nvSpPr>
        <p:spPr>
          <a:xfrm>
            <a:off x="0" y="250556"/>
            <a:ext cx="8077200" cy="533400"/>
          </a:xfrm>
          <a:prstGeom prst="rect">
            <a:avLst/>
          </a:prstGeom>
          <a:noFill/>
        </p:spPr>
        <p:txBody>
          <a:bodyPr wrap="square" rtlCol="0">
            <a:spAutoFit/>
          </a:bodyPr>
          <a:lstStyle/>
          <a:p>
            <a:pPr>
              <a:spcAft>
                <a:spcPts val="1200"/>
              </a:spcAft>
            </a:pPr>
            <a:r>
              <a:rPr lang="en-US" sz="2800" b="1" dirty="0" smtClean="0"/>
              <a:t>Step 6: Submit your order</a:t>
            </a:r>
          </a:p>
        </p:txBody>
      </p:sp>
      <p:sp>
        <p:nvSpPr>
          <p:cNvPr id="5" name="TextBox 4"/>
          <p:cNvSpPr txBox="1"/>
          <p:nvPr/>
        </p:nvSpPr>
        <p:spPr>
          <a:xfrm>
            <a:off x="666674" y="1114732"/>
            <a:ext cx="3547880" cy="4401205"/>
          </a:xfrm>
          <a:prstGeom prst="rect">
            <a:avLst/>
          </a:prstGeom>
          <a:noFill/>
        </p:spPr>
        <p:txBody>
          <a:bodyPr wrap="square" rtlCol="0">
            <a:spAutoFit/>
          </a:bodyPr>
          <a:lstStyle/>
          <a:p>
            <a:pPr marL="285750" indent="-285750" defTabSz="457200">
              <a:spcAft>
                <a:spcPts val="1200"/>
              </a:spcAft>
              <a:buFont typeface="Arial" panose="020B0604020202020204" pitchFamily="34" charset="0"/>
              <a:buChar char="•"/>
            </a:pPr>
            <a:r>
              <a:rPr lang="en-US" sz="1500" dirty="0" smtClean="0">
                <a:solidFill>
                  <a:prstClr val="black"/>
                </a:solidFill>
                <a:latin typeface="TradeGothic" panose="020B0800000000000000" pitchFamily="34" charset="0"/>
              </a:rPr>
              <a:t>When you are satisfied that everything is correct, click on “</a:t>
            </a:r>
            <a:r>
              <a:rPr lang="en-US" sz="1500" b="1" u="sng" dirty="0" smtClean="0">
                <a:solidFill>
                  <a:srgbClr val="FF0000"/>
                </a:solidFill>
                <a:latin typeface="TradeGothic" panose="020B0800000000000000" pitchFamily="34" charset="0"/>
              </a:rPr>
              <a:t>Submit Cart</a:t>
            </a:r>
            <a:r>
              <a:rPr lang="en-US" sz="1500" dirty="0" smtClean="0">
                <a:solidFill>
                  <a:prstClr val="black"/>
                </a:solidFill>
                <a:latin typeface="TradeGothic" panose="020B0800000000000000" pitchFamily="34" charset="0"/>
              </a:rPr>
              <a:t>”. </a:t>
            </a:r>
          </a:p>
          <a:p>
            <a:pPr marL="285750" indent="-285750" defTabSz="457200">
              <a:spcAft>
                <a:spcPts val="1200"/>
              </a:spcAft>
              <a:buFont typeface="Arial" panose="020B0604020202020204" pitchFamily="34" charset="0"/>
              <a:buChar char="•"/>
            </a:pPr>
            <a:r>
              <a:rPr lang="en-US" sz="1500" dirty="0" smtClean="0">
                <a:latin typeface="TradeGothic" panose="020B0800000000000000" pitchFamily="34" charset="0"/>
              </a:rPr>
              <a:t>If you close the order </a:t>
            </a:r>
            <a:r>
              <a:rPr lang="en-US" sz="1500" b="1" u="sng" dirty="0" smtClean="0">
                <a:solidFill>
                  <a:srgbClr val="FF0000"/>
                </a:solidFill>
                <a:latin typeface="TradeGothic" panose="020B0800000000000000" pitchFamily="34" charset="0"/>
              </a:rPr>
              <a:t>before submitting your cart </a:t>
            </a:r>
            <a:r>
              <a:rPr lang="en-US" sz="1500" dirty="0" smtClean="0">
                <a:latin typeface="TradeGothic" panose="020B0800000000000000" pitchFamily="34" charset="0"/>
              </a:rPr>
              <a:t>you may lose some of those items to other shoppers.</a:t>
            </a:r>
          </a:p>
          <a:p>
            <a:pPr marL="285750" indent="-285750" defTabSz="457200">
              <a:spcAft>
                <a:spcPts val="1200"/>
              </a:spcAft>
              <a:buFont typeface="Arial" panose="020B0604020202020204" pitchFamily="34" charset="0"/>
              <a:buChar char="•"/>
            </a:pPr>
            <a:r>
              <a:rPr lang="en-US" sz="1500" dirty="0" smtClean="0">
                <a:latin typeface="TradeGothic" panose="020B0800000000000000" pitchFamily="34" charset="0"/>
              </a:rPr>
              <a:t>You may add items to your cart over a period of time before placing your order, however this does not hold items for you until you actually submit your cart.</a:t>
            </a:r>
          </a:p>
          <a:p>
            <a:pPr marL="285750" indent="-285750" defTabSz="457200">
              <a:spcAft>
                <a:spcPts val="1200"/>
              </a:spcAft>
              <a:buFont typeface="Arial" panose="020B0604020202020204" pitchFamily="34" charset="0"/>
              <a:buChar char="•"/>
            </a:pPr>
            <a:r>
              <a:rPr lang="en-US" sz="1500" dirty="0" smtClean="0">
                <a:solidFill>
                  <a:prstClr val="black"/>
                </a:solidFill>
                <a:latin typeface="TradeGothic" panose="020B0800000000000000" pitchFamily="34" charset="0"/>
              </a:rPr>
              <a:t>An order number will be assigned and a printable list of all your items will come up.</a:t>
            </a:r>
          </a:p>
          <a:p>
            <a:pPr marL="285750" indent="-285750" defTabSz="457200">
              <a:spcAft>
                <a:spcPts val="1200"/>
              </a:spcAft>
              <a:buFont typeface="Arial" panose="020B0604020202020204" pitchFamily="34" charset="0"/>
              <a:buChar char="•"/>
            </a:pPr>
            <a:r>
              <a:rPr lang="en-US" sz="1500" dirty="0" smtClean="0">
                <a:solidFill>
                  <a:prstClr val="black"/>
                </a:solidFill>
                <a:latin typeface="TradeGothic" panose="020B0800000000000000" pitchFamily="34" charset="0"/>
              </a:rPr>
              <a:t>You will receive an email confirmation of what items will be on your order from Second Harvest.</a:t>
            </a:r>
          </a:p>
        </p:txBody>
      </p:sp>
      <p:pic>
        <p:nvPicPr>
          <p:cNvPr id="6" name="Picture 5"/>
          <p:cNvPicPr>
            <a:picLocks noChangeAspect="1"/>
          </p:cNvPicPr>
          <p:nvPr/>
        </p:nvPicPr>
        <p:blipFill rotWithShape="1">
          <a:blip r:embed="rId4"/>
          <a:srcRect l="44221"/>
          <a:stretch/>
        </p:blipFill>
        <p:spPr>
          <a:xfrm>
            <a:off x="4214554" y="983036"/>
            <a:ext cx="2911731" cy="2332299"/>
          </a:xfrm>
          <a:prstGeom prst="rect">
            <a:avLst/>
          </a:prstGeom>
          <a:ln>
            <a:solidFill>
              <a:srgbClr val="00B050"/>
            </a:solidFill>
          </a:ln>
        </p:spPr>
      </p:pic>
      <p:cxnSp>
        <p:nvCxnSpPr>
          <p:cNvPr id="7" name="Straight Arrow Connector 6"/>
          <p:cNvCxnSpPr/>
          <p:nvPr/>
        </p:nvCxnSpPr>
        <p:spPr>
          <a:xfrm flipH="1">
            <a:off x="6792398" y="2605652"/>
            <a:ext cx="398111" cy="50150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026136" y="2234563"/>
            <a:ext cx="1472595" cy="523220"/>
          </a:xfrm>
          <a:prstGeom prst="rect">
            <a:avLst/>
          </a:prstGeom>
          <a:noFill/>
        </p:spPr>
        <p:txBody>
          <a:bodyPr wrap="square" rtlCol="0">
            <a:spAutoFit/>
          </a:bodyPr>
          <a:lstStyle/>
          <a:p>
            <a:r>
              <a:rPr lang="en-US" sz="1400" dirty="0" smtClean="0">
                <a:latin typeface="TradeGothic" panose="020B0800000000000000" pitchFamily="34" charset="0"/>
              </a:rPr>
              <a:t>SUBMIT YOUR ORDER HERE</a:t>
            </a:r>
            <a:endParaRPr lang="en-US" sz="1400" dirty="0"/>
          </a:p>
        </p:txBody>
      </p:sp>
      <p:sp>
        <p:nvSpPr>
          <p:cNvPr id="11" name="Oval 10"/>
          <p:cNvSpPr/>
          <p:nvPr/>
        </p:nvSpPr>
        <p:spPr>
          <a:xfrm>
            <a:off x="6445586" y="2804732"/>
            <a:ext cx="573142" cy="534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4476" y="3453868"/>
            <a:ext cx="3717524" cy="147729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7739" y="4985124"/>
            <a:ext cx="3189316" cy="104434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63121046"/>
      </p:ext>
    </p:extLst>
  </p:cSld>
  <p:clrMapOvr>
    <a:masterClrMapping/>
  </p:clrMapOvr>
  <mc:AlternateContent xmlns:mc="http://schemas.openxmlformats.org/markup-compatibility/2006">
    <mc:Choice xmlns:p14="http://schemas.microsoft.com/office/powerpoint/2010/main" Requires="p14">
      <p:transition spd="slow" p14:dur="2000" advTm="70792"/>
    </mc:Choice>
    <mc:Fallback>
      <p:transition spd="slow" advTm="7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31767" y="913333"/>
            <a:ext cx="7620000" cy="475211"/>
          </a:xfrm>
        </p:spPr>
        <p:txBody>
          <a:bodyPr/>
          <a:lstStyle/>
          <a:p>
            <a:pPr>
              <a:spcAft>
                <a:spcPts val="1200"/>
              </a:spcAft>
            </a:pPr>
            <a:r>
              <a:rPr lang="en-US" sz="2400" b="1" u="sng" dirty="0" smtClean="0">
                <a:latin typeface="TradeGothic" panose="020B0800000000000000"/>
              </a:rPr>
              <a:t>Ordering 101:FAQ’s</a:t>
            </a:r>
            <a:endParaRPr lang="en-US" sz="1500" u="sng" dirty="0" smtClean="0">
              <a:latin typeface="TradeGothic" panose="020B0800000000000000"/>
            </a:endParaRPr>
          </a:p>
          <a:p>
            <a:pPr marL="285750" indent="-285750">
              <a:spcAft>
                <a:spcPts val="1200"/>
              </a:spcAft>
              <a:buFont typeface="Arial" panose="020B0604020202020204" pitchFamily="34" charset="0"/>
              <a:buChar char="•"/>
            </a:pPr>
            <a:r>
              <a:rPr lang="en-US" sz="1500" dirty="0" smtClean="0">
                <a:latin typeface="TradeGothic" panose="020B0800000000000000"/>
              </a:rPr>
              <a:t>Pick up </a:t>
            </a:r>
            <a:r>
              <a:rPr lang="en-US" sz="1500" dirty="0" smtClean="0">
                <a:latin typeface="TradeGothic" panose="020B0800000000000000"/>
              </a:rPr>
              <a:t>&amp; Delivery appointments </a:t>
            </a:r>
            <a:r>
              <a:rPr lang="en-US" sz="1500" dirty="0" smtClean="0">
                <a:latin typeface="TradeGothic" panose="020B0800000000000000"/>
              </a:rPr>
              <a:t>are to be scheduled with customer service</a:t>
            </a:r>
          </a:p>
          <a:p>
            <a:pPr marL="285750" indent="-285750">
              <a:spcAft>
                <a:spcPts val="1200"/>
              </a:spcAft>
              <a:buFont typeface="Arial" panose="020B0604020202020204" pitchFamily="34" charset="0"/>
              <a:buChar char="•"/>
            </a:pPr>
            <a:r>
              <a:rPr lang="en-US" sz="1500" dirty="0" smtClean="0">
                <a:solidFill>
                  <a:prstClr val="black">
                    <a:lumMod val="95000"/>
                    <a:lumOff val="5000"/>
                  </a:prstClr>
                </a:solidFill>
                <a:latin typeface="TradeGothic" panose="020B0800000000000000"/>
              </a:rPr>
              <a:t>Delivery </a:t>
            </a:r>
            <a:r>
              <a:rPr lang="en-US" sz="1500" dirty="0">
                <a:solidFill>
                  <a:prstClr val="black">
                    <a:lumMod val="95000"/>
                    <a:lumOff val="5000"/>
                  </a:prstClr>
                </a:solidFill>
                <a:latin typeface="TradeGothic" panose="020B0800000000000000"/>
              </a:rPr>
              <a:t>orders must be 750 lbs. minimum for each program (pantry, soup </a:t>
            </a:r>
            <a:r>
              <a:rPr lang="en-US" sz="1500" dirty="0" smtClean="0">
                <a:solidFill>
                  <a:prstClr val="black">
                    <a:lumMod val="95000"/>
                    <a:lumOff val="5000"/>
                  </a:prstClr>
                </a:solidFill>
                <a:latin typeface="TradeGothic" panose="020B0800000000000000"/>
              </a:rPr>
              <a:t>kitchen, backpack </a:t>
            </a:r>
            <a:r>
              <a:rPr lang="en-US" sz="1500" dirty="0">
                <a:solidFill>
                  <a:prstClr val="black">
                    <a:lumMod val="95000"/>
                    <a:lumOff val="5000"/>
                  </a:prstClr>
                </a:solidFill>
                <a:latin typeface="TradeGothic" panose="020B0800000000000000"/>
              </a:rPr>
              <a:t>etc.) Meat, breads, pastries &amp; retail produce is included</a:t>
            </a:r>
            <a:r>
              <a:rPr lang="en-US" sz="1500" dirty="0" smtClean="0">
                <a:solidFill>
                  <a:prstClr val="black">
                    <a:lumMod val="95000"/>
                    <a:lumOff val="5000"/>
                  </a:prstClr>
                </a:solidFill>
                <a:latin typeface="TradeGothic" panose="020B0800000000000000"/>
              </a:rPr>
              <a:t>.</a:t>
            </a:r>
          </a:p>
          <a:p>
            <a:pPr marL="285750" indent="-285750">
              <a:spcAft>
                <a:spcPts val="1200"/>
              </a:spcAft>
              <a:buFont typeface="Arial" panose="020B0604020202020204" pitchFamily="34" charset="0"/>
              <a:buChar char="•"/>
            </a:pPr>
            <a:r>
              <a:rPr lang="en-US" sz="1500" dirty="0" smtClean="0">
                <a:solidFill>
                  <a:prstClr val="black">
                    <a:lumMod val="95000"/>
                    <a:lumOff val="5000"/>
                  </a:prstClr>
                </a:solidFill>
                <a:latin typeface="TradeGothic" panose="020B0800000000000000"/>
              </a:rPr>
              <a:t>Deliveries are $30.00 per program</a:t>
            </a:r>
          </a:p>
          <a:p>
            <a:pPr marL="285750" indent="-285750">
              <a:spcAft>
                <a:spcPts val="1200"/>
              </a:spcAft>
              <a:buFont typeface="Arial" panose="020B0604020202020204" pitchFamily="34" charset="0"/>
              <a:buChar char="•"/>
            </a:pPr>
            <a:r>
              <a:rPr lang="en-US" sz="1500" dirty="0" smtClean="0">
                <a:solidFill>
                  <a:prstClr val="black">
                    <a:lumMod val="95000"/>
                    <a:lumOff val="5000"/>
                  </a:prstClr>
                </a:solidFill>
                <a:latin typeface="TradeGothic" panose="020B0800000000000000"/>
              </a:rPr>
              <a:t>Orders must be submitted for each program separately </a:t>
            </a:r>
          </a:p>
          <a:p>
            <a:pPr marL="285750" indent="-285750">
              <a:spcAft>
                <a:spcPts val="1200"/>
              </a:spcAft>
              <a:buFont typeface="Arial" panose="020B0604020202020204" pitchFamily="34" charset="0"/>
              <a:buChar char="•"/>
            </a:pPr>
            <a:r>
              <a:rPr lang="en-US" sz="1500" dirty="0" smtClean="0">
                <a:solidFill>
                  <a:prstClr val="black">
                    <a:lumMod val="95000"/>
                    <a:lumOff val="5000"/>
                  </a:prstClr>
                </a:solidFill>
                <a:latin typeface="TradeGothic" panose="020B0800000000000000"/>
              </a:rPr>
              <a:t>All orders are subject to food bank approval</a:t>
            </a:r>
          </a:p>
          <a:p>
            <a:pPr>
              <a:spcAft>
                <a:spcPts val="1200"/>
              </a:spcAft>
            </a:pPr>
            <a:endParaRPr lang="en-US" sz="1500" dirty="0">
              <a:solidFill>
                <a:prstClr val="black">
                  <a:lumMod val="95000"/>
                  <a:lumOff val="5000"/>
                </a:prstClr>
              </a:solidFill>
              <a:latin typeface="TradeGothic" panose="020B0800000000000000"/>
            </a:endParaRPr>
          </a:p>
          <a:p>
            <a:pPr marL="285750" indent="-285750">
              <a:spcAft>
                <a:spcPts val="1200"/>
              </a:spcAft>
              <a:buFont typeface="Arial" panose="020B0604020202020204" pitchFamily="34" charset="0"/>
              <a:buChar char="•"/>
            </a:pPr>
            <a:endParaRPr lang="en-US" sz="1500" dirty="0" smtClean="0">
              <a:latin typeface="TradeGothic" panose="020B0800000000000000"/>
            </a:endParaRPr>
          </a:p>
          <a:p>
            <a:pPr>
              <a:spcAft>
                <a:spcPts val="1200"/>
              </a:spcAft>
            </a:pPr>
            <a:endParaRPr lang="en-US" sz="1500" dirty="0" smtClean="0">
              <a:latin typeface="TradeGothic" panose="020B0800000000000000"/>
            </a:endParaRPr>
          </a:p>
          <a:p>
            <a:pPr>
              <a:spcAft>
                <a:spcPts val="1200"/>
              </a:spcAft>
            </a:pPr>
            <a:endParaRPr lang="en-US" sz="1500" dirty="0" smtClean="0">
              <a:latin typeface="TradeGothic" panose="020B0800000000000000"/>
            </a:endParaRPr>
          </a:p>
          <a:p>
            <a:pPr>
              <a:spcAft>
                <a:spcPts val="1200"/>
              </a:spcAft>
            </a:pPr>
            <a:endParaRPr lang="en-US" sz="1500" dirty="0" smtClean="0"/>
          </a:p>
          <a:p>
            <a:pPr>
              <a:spcAft>
                <a:spcPts val="1200"/>
              </a:spcAft>
            </a:pPr>
            <a:endParaRPr lang="en-US" sz="1800" dirty="0"/>
          </a:p>
          <a:p>
            <a:pPr lvl="0">
              <a:spcAft>
                <a:spcPts val="1200"/>
              </a:spcAft>
            </a:pPr>
            <a:r>
              <a:rPr lang="en-US" b="1" dirty="0"/>
              <a:t/>
            </a:r>
            <a:br>
              <a:rPr lang="en-US" b="1" dirty="0"/>
            </a:br>
            <a:r>
              <a:rPr lang="en-US" b="1" dirty="0"/>
              <a:t/>
            </a:r>
            <a:br>
              <a:rPr lang="en-US" b="1" dirty="0"/>
            </a:br>
            <a:endParaRPr lang="en-US" dirty="0"/>
          </a:p>
        </p:txBody>
      </p:sp>
      <p:sp>
        <p:nvSpPr>
          <p:cNvPr id="3" name="Title 2"/>
          <p:cNvSpPr>
            <a:spLocks noGrp="1"/>
          </p:cNvSpPr>
          <p:nvPr>
            <p:ph type="ctrTitle"/>
          </p:nvPr>
        </p:nvSpPr>
        <p:spPr>
          <a:xfrm>
            <a:off x="0" y="312738"/>
            <a:ext cx="8077200" cy="533400"/>
          </a:xfrm>
        </p:spPr>
        <p:txBody>
          <a:bodyPr/>
          <a:lstStyle/>
          <a:p>
            <a:r>
              <a:rPr lang="en-US" dirty="0" smtClean="0"/>
              <a:t>Agency Express </a:t>
            </a:r>
            <a:endParaRPr lang="en-US" dirty="0"/>
          </a:p>
        </p:txBody>
      </p:sp>
      <p:sp>
        <p:nvSpPr>
          <p:cNvPr id="4" name="AutoShape 2" descr="Image result for before we st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before we st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stretch>
            <a:fillRect/>
          </a:stretch>
        </p:blipFill>
        <p:spPr>
          <a:xfrm>
            <a:off x="805597" y="4053347"/>
            <a:ext cx="3740766" cy="204265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5106671"/>
      </p:ext>
    </p:extLst>
  </p:cSld>
  <p:clrMapOvr>
    <a:masterClrMapping/>
  </p:clrMapOvr>
  <mc:AlternateContent xmlns:mc="http://schemas.openxmlformats.org/markup-compatibility/2006">
    <mc:Choice xmlns:p14="http://schemas.microsoft.com/office/powerpoint/2010/main" Requires="p14">
      <p:transition spd="slow" p14:dur="2000" advTm="43583"/>
    </mc:Choice>
    <mc:Fallback>
      <p:transition spd="slow" advTm="43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ctrTitle"/>
          </p:nvPr>
        </p:nvSpPr>
        <p:spPr>
          <a:xfrm>
            <a:off x="0" y="267887"/>
            <a:ext cx="8077200" cy="533400"/>
          </a:xfrm>
          <a:prstGeom prst="rect">
            <a:avLst/>
          </a:prstGeom>
          <a:noFill/>
        </p:spPr>
        <p:txBody>
          <a:bodyPr wrap="square" rtlCol="0">
            <a:spAutoFit/>
          </a:bodyPr>
          <a:lstStyle/>
          <a:p>
            <a:pPr>
              <a:spcAft>
                <a:spcPts val="1200"/>
              </a:spcAft>
            </a:pPr>
            <a:r>
              <a:rPr lang="en-US" sz="2800" b="1" dirty="0" smtClean="0"/>
              <a:t>Step 7 </a:t>
            </a:r>
            <a:r>
              <a:rPr lang="en-US" b="1" dirty="0" smtClean="0"/>
              <a:t>(optional) </a:t>
            </a:r>
            <a:r>
              <a:rPr lang="en-US" sz="2800" b="1" dirty="0" smtClean="0"/>
              <a:t>: Edit your order</a:t>
            </a:r>
          </a:p>
        </p:txBody>
      </p:sp>
      <p:sp>
        <p:nvSpPr>
          <p:cNvPr id="5" name="Content Placeholder 4"/>
          <p:cNvSpPr txBox="1">
            <a:spLocks noGrp="1"/>
          </p:cNvSpPr>
          <p:nvPr>
            <p:ph idx="1"/>
          </p:nvPr>
        </p:nvSpPr>
        <p:spPr>
          <a:xfrm>
            <a:off x="914400" y="1219200"/>
            <a:ext cx="3790604" cy="4552015"/>
          </a:xfrm>
          <a:prstGeom prst="rect">
            <a:avLst/>
          </a:prstGeom>
          <a:noFill/>
        </p:spPr>
        <p:txBody>
          <a:bodyPr wrap="square" rtlCol="0">
            <a:spAutoFit/>
          </a:bodyPr>
          <a:lstStyle/>
          <a:p>
            <a:pPr marL="285750" indent="-285750">
              <a:spcAft>
                <a:spcPts val="1200"/>
              </a:spcAft>
              <a:buFont typeface="Wingdings" panose="05000000000000000000" pitchFamily="2" charset="2"/>
              <a:buChar char="ü"/>
            </a:pPr>
            <a:r>
              <a:rPr lang="en-US" sz="1600" dirty="0" smtClean="0">
                <a:latin typeface="TradeGothic" panose="020B0800000000000000" pitchFamily="34" charset="0"/>
              </a:rPr>
              <a:t>You can re-open and then change your order while still in the “ordering window” time frame.</a:t>
            </a:r>
          </a:p>
          <a:p>
            <a:pPr marL="285750" indent="-285750">
              <a:spcAft>
                <a:spcPts val="1200"/>
              </a:spcAft>
              <a:buFont typeface="Wingdings" panose="05000000000000000000" pitchFamily="2" charset="2"/>
              <a:buChar char="ü"/>
            </a:pPr>
            <a:r>
              <a:rPr lang="en-US" sz="1600" dirty="0" smtClean="0">
                <a:latin typeface="TradeGothic" panose="020B0800000000000000" pitchFamily="34" charset="0"/>
              </a:rPr>
              <a:t>Hover on the Order Options tab and click on Order Management.</a:t>
            </a:r>
          </a:p>
          <a:p>
            <a:pPr marL="285750" indent="-285750">
              <a:spcAft>
                <a:spcPts val="1200"/>
              </a:spcAft>
              <a:buFont typeface="Wingdings" panose="05000000000000000000" pitchFamily="2" charset="2"/>
              <a:buChar char="ü"/>
            </a:pPr>
            <a:r>
              <a:rPr lang="en-US" sz="1600" dirty="0" smtClean="0">
                <a:latin typeface="TradeGothic" panose="020B0800000000000000" pitchFamily="34" charset="0"/>
              </a:rPr>
              <a:t>When your order shows a little pencil, you can click on that and it will reopen. (After first submitting, it</a:t>
            </a:r>
            <a:br>
              <a:rPr lang="en-US" sz="1600" dirty="0" smtClean="0">
                <a:latin typeface="TradeGothic" panose="020B0800000000000000" pitchFamily="34" charset="0"/>
              </a:rPr>
            </a:br>
            <a:r>
              <a:rPr lang="en-US" sz="1600" dirty="0" smtClean="0">
                <a:latin typeface="TradeGothic" panose="020B0800000000000000" pitchFamily="34" charset="0"/>
              </a:rPr>
              <a:t>takes a little while for the pencil</a:t>
            </a:r>
            <a:br>
              <a:rPr lang="en-US" sz="1600" dirty="0" smtClean="0">
                <a:latin typeface="TradeGothic" panose="020B0800000000000000" pitchFamily="34" charset="0"/>
              </a:rPr>
            </a:br>
            <a:r>
              <a:rPr lang="en-US" sz="1600" dirty="0" smtClean="0">
                <a:latin typeface="TradeGothic" panose="020B0800000000000000" pitchFamily="34" charset="0"/>
              </a:rPr>
              <a:t>to appear.)</a:t>
            </a:r>
          </a:p>
          <a:p>
            <a:pPr marL="285750" indent="-285750">
              <a:spcAft>
                <a:spcPts val="1200"/>
              </a:spcAft>
              <a:buFont typeface="Wingdings" panose="05000000000000000000" pitchFamily="2" charset="2"/>
              <a:buChar char="ü"/>
            </a:pPr>
            <a:r>
              <a:rPr lang="en-US" sz="1600" dirty="0" smtClean="0">
                <a:latin typeface="TradeGothic" panose="020B0800000000000000" pitchFamily="34" charset="0"/>
              </a:rPr>
              <a:t>Once you’ve made changes, be sure to </a:t>
            </a:r>
            <a:r>
              <a:rPr lang="en-US" sz="1600" b="1" dirty="0" smtClean="0">
                <a:solidFill>
                  <a:srgbClr val="FF0000"/>
                </a:solidFill>
                <a:latin typeface="TradeGothic" panose="020B0800000000000000" pitchFamily="34" charset="0"/>
              </a:rPr>
              <a:t>SUBMIT YOUR CART </a:t>
            </a:r>
            <a:r>
              <a:rPr lang="en-US" sz="1600" dirty="0" smtClean="0">
                <a:latin typeface="TradeGothic" panose="020B0800000000000000" pitchFamily="34" charset="0"/>
              </a:rPr>
              <a:t>again.</a:t>
            </a:r>
          </a:p>
          <a:p>
            <a:pPr marL="285750" indent="-285750">
              <a:spcAft>
                <a:spcPts val="1200"/>
              </a:spcAft>
              <a:buFont typeface="Wingdings" panose="05000000000000000000" pitchFamily="2" charset="2"/>
              <a:buChar char="ü"/>
            </a:pPr>
            <a:r>
              <a:rPr lang="en-US" sz="1600" dirty="0" smtClean="0">
                <a:latin typeface="TradeGothic" panose="020B0800000000000000" pitchFamily="34" charset="0"/>
              </a:rPr>
              <a:t>If there is no little pencil, it is either too soon or too late to make any changes to the order. </a:t>
            </a:r>
            <a:endParaRPr lang="en-US" sz="1600" dirty="0">
              <a:latin typeface="TradeGothic" panose="020B0800000000000000" pitchFamily="34" charset="0"/>
            </a:endParaRPr>
          </a:p>
        </p:txBody>
      </p:sp>
      <p:pic>
        <p:nvPicPr>
          <p:cNvPr id="6" name="Picture 5"/>
          <p:cNvPicPr>
            <a:picLocks noChangeAspect="1"/>
          </p:cNvPicPr>
          <p:nvPr/>
        </p:nvPicPr>
        <p:blipFill>
          <a:blip r:embed="rId4"/>
          <a:stretch>
            <a:fillRect/>
          </a:stretch>
        </p:blipFill>
        <p:spPr>
          <a:xfrm>
            <a:off x="5647311" y="3850853"/>
            <a:ext cx="2429889" cy="2234149"/>
          </a:xfrm>
          <a:prstGeom prst="rect">
            <a:avLst/>
          </a:prstGeom>
        </p:spPr>
      </p:pic>
      <p:cxnSp>
        <p:nvCxnSpPr>
          <p:cNvPr id="9" name="Straight Arrow Connector 8"/>
          <p:cNvCxnSpPr/>
          <p:nvPr/>
        </p:nvCxnSpPr>
        <p:spPr>
          <a:xfrm>
            <a:off x="4422371" y="3616807"/>
            <a:ext cx="1695796" cy="128114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668" r="41328"/>
          <a:stretch/>
        </p:blipFill>
        <p:spPr>
          <a:xfrm>
            <a:off x="5109823" y="980903"/>
            <a:ext cx="3272177" cy="2732162"/>
          </a:xfrm>
          <a:prstGeom prst="rect">
            <a:avLst/>
          </a:prstGeom>
        </p:spPr>
      </p:pic>
      <p:cxnSp>
        <p:nvCxnSpPr>
          <p:cNvPr id="8" name="Straight Arrow Connector 7"/>
          <p:cNvCxnSpPr/>
          <p:nvPr/>
        </p:nvCxnSpPr>
        <p:spPr>
          <a:xfrm flipV="1">
            <a:off x="3860595" y="2186007"/>
            <a:ext cx="2027135" cy="35667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837319" y="2006391"/>
            <a:ext cx="908592" cy="2937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7496536"/>
      </p:ext>
    </p:extLst>
  </p:cSld>
  <p:clrMapOvr>
    <a:masterClrMapping/>
  </p:clrMapOvr>
  <mc:AlternateContent xmlns:mc="http://schemas.openxmlformats.org/markup-compatibility/2006">
    <mc:Choice xmlns:p14="http://schemas.microsoft.com/office/powerpoint/2010/main" Requires="p14">
      <p:transition spd="slow" p14:dur="2000" advTm="57484"/>
    </mc:Choice>
    <mc:Fallback>
      <p:transition spd="slow" advTm="57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8367" y="155171"/>
            <a:ext cx="8077200" cy="533400"/>
          </a:xfrm>
        </p:spPr>
        <p:txBody>
          <a:bodyPr/>
          <a:lstStyle/>
          <a:p>
            <a:endParaRPr lang="en-US" dirty="0"/>
          </a:p>
        </p:txBody>
      </p:sp>
      <p:pic>
        <p:nvPicPr>
          <p:cNvPr id="4" name="Content Placeholder 3"/>
          <p:cNvPicPr>
            <a:picLocks noGrp="1" noChangeAspect="1"/>
          </p:cNvPicPr>
          <p:nvPr>
            <p:ph idx="1"/>
          </p:nvPr>
        </p:nvPicPr>
        <p:blipFill>
          <a:blip r:embed="rId4"/>
          <a:stretch>
            <a:fillRect/>
          </a:stretch>
        </p:blipFill>
        <p:spPr>
          <a:xfrm>
            <a:off x="3130780" y="2990211"/>
            <a:ext cx="2705287" cy="2147053"/>
          </a:xfrm>
          <a:prstGeom prst="rect">
            <a:avLst/>
          </a:prstGeom>
        </p:spPr>
      </p:pic>
      <p:sp>
        <p:nvSpPr>
          <p:cNvPr id="5" name="Rectangle 4"/>
          <p:cNvSpPr/>
          <p:nvPr/>
        </p:nvSpPr>
        <p:spPr>
          <a:xfrm>
            <a:off x="1812175" y="1240967"/>
            <a:ext cx="5153890" cy="1354217"/>
          </a:xfrm>
          <a:prstGeom prst="rect">
            <a:avLst/>
          </a:prstGeom>
        </p:spPr>
        <p:txBody>
          <a:bodyPr wrap="square">
            <a:spAutoFit/>
          </a:bodyPr>
          <a:lstStyle/>
          <a:p>
            <a:pPr algn="ctr"/>
            <a:r>
              <a:rPr lang="en-US" sz="5400" b="1" dirty="0" smtClean="0">
                <a:latin typeface="TradeGothic LT" panose="02000503020000020004" pitchFamily="2" charset="0"/>
              </a:rPr>
              <a:t>Agency Express</a:t>
            </a:r>
            <a:endParaRPr lang="en-US" sz="5400" b="1" dirty="0">
              <a:latin typeface="TradeGothic LT" panose="02000503020000020004" pitchFamily="2" charset="0"/>
            </a:endParaRPr>
          </a:p>
          <a:p>
            <a:pPr algn="ctr"/>
            <a:r>
              <a:rPr lang="en-US" sz="2800" i="1" dirty="0" smtClean="0">
                <a:latin typeface="TradeGothic LT" panose="02000503020000020004" pitchFamily="2" charset="0"/>
              </a:rPr>
              <a:t>The extra Bells &amp; whistles </a:t>
            </a:r>
            <a:endParaRPr lang="en-US" sz="2800" i="1" dirty="0">
              <a:latin typeface="TradeGothic LT" panose="02000503020000020004" pitchFamily="2"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37673867"/>
      </p:ext>
    </p:extLst>
  </p:cSld>
  <p:clrMapOvr>
    <a:masterClrMapping/>
  </p:clrMapOvr>
  <mc:AlternateContent xmlns:mc="http://schemas.openxmlformats.org/markup-compatibility/2006" xmlns:p14="http://schemas.microsoft.com/office/powerpoint/2010/main">
    <mc:Choice Requires="p14">
      <p:transition spd="slow" p14:dur="2000" advTm="9365"/>
    </mc:Choice>
    <mc:Fallback xmlns="">
      <p:transition spd="slow" advTm="9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238299"/>
            <a:ext cx="8077200" cy="533400"/>
          </a:xfrm>
        </p:spPr>
        <p:txBody>
          <a:bodyPr/>
          <a:lstStyle/>
          <a:p>
            <a:r>
              <a:rPr lang="en-US" dirty="0" smtClean="0"/>
              <a:t>Agency Express Extra’s: Order Management 	</a:t>
            </a:r>
            <a:endParaRPr lang="en-US" dirty="0"/>
          </a:p>
        </p:txBody>
      </p:sp>
      <p:sp>
        <p:nvSpPr>
          <p:cNvPr id="12" name="TextBox 11"/>
          <p:cNvSpPr txBox="1"/>
          <p:nvPr/>
        </p:nvSpPr>
        <p:spPr>
          <a:xfrm>
            <a:off x="3507971" y="1056482"/>
            <a:ext cx="5070764" cy="307777"/>
          </a:xfrm>
          <a:prstGeom prst="rect">
            <a:avLst/>
          </a:prstGeom>
          <a:noFill/>
        </p:spPr>
        <p:txBody>
          <a:bodyPr wrap="square" rtlCol="0">
            <a:spAutoFit/>
          </a:bodyPr>
          <a:lstStyle/>
          <a:p>
            <a:endParaRPr lang="en-US" sz="1400" dirty="0">
              <a:latin typeface="TradeGothic LT" panose="02000503020000020004" pitchFamily="2" charset="0"/>
            </a:endParaRPr>
          </a:p>
        </p:txBody>
      </p:sp>
      <p:sp>
        <p:nvSpPr>
          <p:cNvPr id="2" name="TextBox 1"/>
          <p:cNvSpPr txBox="1"/>
          <p:nvPr/>
        </p:nvSpPr>
        <p:spPr>
          <a:xfrm>
            <a:off x="4060768" y="907222"/>
            <a:ext cx="4321232" cy="1169551"/>
          </a:xfrm>
          <a:prstGeom prst="rect">
            <a:avLst/>
          </a:prstGeom>
          <a:noFill/>
        </p:spPr>
        <p:txBody>
          <a:bodyPr wrap="square" rtlCol="0">
            <a:spAutoFit/>
          </a:bodyPr>
          <a:lstStyle/>
          <a:p>
            <a:r>
              <a:rPr lang="en-US" sz="1400" dirty="0" smtClean="0">
                <a:latin typeface="TradeGothic" panose="020B0800000000000000" pitchFamily="34" charset="0"/>
              </a:rPr>
              <a:t>Agency Express will store and save all past orders for your convenience. Click on the white printer button to view and or print the order. The summary box is a cumulative total of all orders, weight and $ amount  place through Agency Express by your program.</a:t>
            </a:r>
            <a:endParaRPr lang="en-US" sz="1400" dirty="0">
              <a:latin typeface="TradeGothic" panose="020B0800000000000000" pitchFamily="34" charset="0"/>
            </a:endParaRPr>
          </a:p>
        </p:txBody>
      </p:sp>
      <p:sp>
        <p:nvSpPr>
          <p:cNvPr id="7" name="TextBox 6"/>
          <p:cNvSpPr txBox="1"/>
          <p:nvPr/>
        </p:nvSpPr>
        <p:spPr>
          <a:xfrm>
            <a:off x="658229" y="3846255"/>
            <a:ext cx="2658283" cy="2123658"/>
          </a:xfrm>
          <a:prstGeom prst="rect">
            <a:avLst/>
          </a:prstGeom>
          <a:noFill/>
        </p:spPr>
        <p:txBody>
          <a:bodyPr wrap="square" rtlCol="0">
            <a:spAutoFit/>
          </a:bodyPr>
          <a:lstStyle/>
          <a:p>
            <a:r>
              <a:rPr lang="en-US" sz="1600" dirty="0" smtClean="0">
                <a:latin typeface="TradeGothic" panose="020B0800000000000000" pitchFamily="34" charset="0"/>
              </a:rPr>
              <a:t>You can see who created the order, status, gross weight, total price, pickup/delivery date, modified date. </a:t>
            </a:r>
          </a:p>
          <a:p>
            <a:endParaRPr lang="en-US" sz="1600" dirty="0">
              <a:latin typeface="TradeGothic" panose="020B0800000000000000" pitchFamily="34" charset="0"/>
            </a:endParaRPr>
          </a:p>
          <a:p>
            <a:r>
              <a:rPr lang="en-US" sz="1300" u="sng" dirty="0" smtClean="0">
                <a:latin typeface="TradeGothic" panose="020B0800000000000000" pitchFamily="34" charset="0"/>
              </a:rPr>
              <a:t>Tip: </a:t>
            </a:r>
            <a:r>
              <a:rPr lang="en-US" sz="1300" dirty="0" smtClean="0">
                <a:latin typeface="TradeGothic" panose="020B0800000000000000" pitchFamily="34" charset="0"/>
              </a:rPr>
              <a:t>This can be helpful to use when presenting to a board or applying for a grant. Easily access your poundage with Agency Express</a:t>
            </a:r>
            <a:endParaRPr lang="en-US" sz="1300" dirty="0">
              <a:latin typeface="TradeGothic" panose="020B0800000000000000" pitchFamily="34" charset="0"/>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668" r="41328"/>
          <a:stretch/>
        </p:blipFill>
        <p:spPr>
          <a:xfrm>
            <a:off x="561458" y="911548"/>
            <a:ext cx="3459648" cy="2888694"/>
          </a:xfrm>
          <a:prstGeom prst="rect">
            <a:avLst/>
          </a:prstGeom>
        </p:spPr>
      </p:pic>
      <p:cxnSp>
        <p:nvCxnSpPr>
          <p:cNvPr id="8" name="Straight Arrow Connector 7"/>
          <p:cNvCxnSpPr/>
          <p:nvPr/>
        </p:nvCxnSpPr>
        <p:spPr>
          <a:xfrm flipH="1">
            <a:off x="2369128" y="2171318"/>
            <a:ext cx="220287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281054" y="2053243"/>
            <a:ext cx="1088073" cy="236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3283" y="2470595"/>
            <a:ext cx="5165452" cy="3522881"/>
          </a:xfrm>
          <a:prstGeom prst="rect">
            <a:avLst/>
          </a:prstGeom>
        </p:spPr>
      </p:pic>
      <p:sp>
        <p:nvSpPr>
          <p:cNvPr id="16" name="Rectangle 15"/>
          <p:cNvSpPr/>
          <p:nvPr/>
        </p:nvSpPr>
        <p:spPr>
          <a:xfrm>
            <a:off x="7664335" y="3059084"/>
            <a:ext cx="914400" cy="7481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4993179" y="4876432"/>
            <a:ext cx="412865" cy="1943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4993179" y="5344715"/>
            <a:ext cx="412865" cy="1804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2672123"/>
      </p:ext>
    </p:extLst>
  </p:cSld>
  <p:clrMapOvr>
    <a:masterClrMapping/>
  </p:clrMapOvr>
  <mc:AlternateContent xmlns:mc="http://schemas.openxmlformats.org/markup-compatibility/2006">
    <mc:Choice xmlns:p14="http://schemas.microsoft.com/office/powerpoint/2010/main" Requires="p14">
      <p:transition spd="slow" p14:dur="2000" advTm="42758"/>
    </mc:Choice>
    <mc:Fallback>
      <p:transition spd="slow" advTm="42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88422"/>
            <a:ext cx="8077200" cy="533400"/>
          </a:xfrm>
        </p:spPr>
        <p:txBody>
          <a:bodyPr/>
          <a:lstStyle/>
          <a:p>
            <a:r>
              <a:rPr lang="en-US" dirty="0" smtClean="0"/>
              <a:t>Agency express extras: order management </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4293" y="1238597"/>
            <a:ext cx="3112159" cy="3330659"/>
          </a:xfrm>
          <a:prstGeom prst="rect">
            <a:avLst/>
          </a:prstGeom>
        </p:spPr>
      </p:pic>
      <p:sp>
        <p:nvSpPr>
          <p:cNvPr id="7" name="TextBox 6"/>
          <p:cNvSpPr txBox="1"/>
          <p:nvPr/>
        </p:nvSpPr>
        <p:spPr>
          <a:xfrm>
            <a:off x="4634293" y="4839196"/>
            <a:ext cx="3591098" cy="830997"/>
          </a:xfrm>
          <a:prstGeom prst="rect">
            <a:avLst/>
          </a:prstGeom>
          <a:noFill/>
        </p:spPr>
        <p:txBody>
          <a:bodyPr wrap="square" rtlCol="0">
            <a:spAutoFit/>
          </a:bodyPr>
          <a:lstStyle/>
          <a:p>
            <a:r>
              <a:rPr lang="en-US" sz="1600" dirty="0" smtClean="0">
                <a:latin typeface="TradeGothic" panose="020B0800000000000000" pitchFamily="34" charset="0"/>
              </a:rPr>
              <a:t>By clicking the Item number </a:t>
            </a:r>
            <a:r>
              <a:rPr lang="en-US" sz="1600" dirty="0" smtClean="0">
                <a:latin typeface="TradeGothic" panose="020B0800000000000000" pitchFamily="34" charset="0"/>
              </a:rPr>
              <a:t>in your shopping list you </a:t>
            </a:r>
            <a:r>
              <a:rPr lang="en-US" sz="1600" dirty="0" smtClean="0">
                <a:latin typeface="TradeGothic" panose="020B0800000000000000" pitchFamily="34" charset="0"/>
              </a:rPr>
              <a:t>can see a bit more detail about that specific item.</a:t>
            </a:r>
            <a:endParaRPr lang="en-US" sz="1600" dirty="0">
              <a:latin typeface="TradeGothic" panose="020B0800000000000000" pitchFamily="34"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11" name="Picture 10"/>
          <p:cNvPicPr>
            <a:picLocks noChangeAspect="1"/>
          </p:cNvPicPr>
          <p:nvPr/>
        </p:nvPicPr>
        <p:blipFill>
          <a:blip r:embed="rId6"/>
          <a:stretch>
            <a:fillRect/>
          </a:stretch>
        </p:blipFill>
        <p:spPr>
          <a:xfrm>
            <a:off x="618922" y="902292"/>
            <a:ext cx="3846774" cy="4967544"/>
          </a:xfrm>
          <a:prstGeom prst="rect">
            <a:avLst/>
          </a:prstGeom>
        </p:spPr>
      </p:pic>
      <p:cxnSp>
        <p:nvCxnSpPr>
          <p:cNvPr id="6" name="Straight Arrow Connector 5"/>
          <p:cNvCxnSpPr>
            <a:stCxn id="5" idx="1"/>
          </p:cNvCxnSpPr>
          <p:nvPr/>
        </p:nvCxnSpPr>
        <p:spPr>
          <a:xfrm flipH="1" flipV="1">
            <a:off x="2370889" y="1587731"/>
            <a:ext cx="2263404" cy="13161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452405"/>
      </p:ext>
    </p:extLst>
  </p:cSld>
  <p:clrMapOvr>
    <a:masterClrMapping/>
  </p:clrMapOvr>
  <mc:AlternateContent xmlns:mc="http://schemas.openxmlformats.org/markup-compatibility/2006" xmlns:p14="http://schemas.microsoft.com/office/powerpoint/2010/main">
    <mc:Choice Requires="p14">
      <p:transition spd="slow" p14:dur="2000" advTm="16559"/>
    </mc:Choice>
    <mc:Fallback xmlns="">
      <p:transition spd="slow" advTm="16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88422"/>
            <a:ext cx="8077200" cy="533400"/>
          </a:xfrm>
        </p:spPr>
        <p:txBody>
          <a:bodyPr/>
          <a:lstStyle/>
          <a:p>
            <a:r>
              <a:rPr lang="en-US" dirty="0" smtClean="0"/>
              <a:t>Agency express Extra’s: Your password</a:t>
            </a:r>
            <a:endParaRPr lang="en-US" dirty="0"/>
          </a:p>
        </p:txBody>
      </p:sp>
      <p:sp>
        <p:nvSpPr>
          <p:cNvPr id="2" name="TextBox 1"/>
          <p:cNvSpPr txBox="1"/>
          <p:nvPr/>
        </p:nvSpPr>
        <p:spPr>
          <a:xfrm>
            <a:off x="598516" y="4947460"/>
            <a:ext cx="7107382" cy="1323439"/>
          </a:xfrm>
          <a:prstGeom prst="rect">
            <a:avLst/>
          </a:prstGeom>
          <a:noFill/>
        </p:spPr>
        <p:txBody>
          <a:bodyPr wrap="square" rtlCol="0">
            <a:spAutoFit/>
          </a:bodyPr>
          <a:lstStyle/>
          <a:p>
            <a:r>
              <a:rPr lang="en-US" sz="1600" dirty="0" smtClean="0">
                <a:latin typeface="TradeGothic" panose="020B0800000000000000" pitchFamily="34" charset="0"/>
              </a:rPr>
              <a:t>Change your password to something you will remember! You can change your password at any time. It is important to keep this information safe after it is changed from what we set for you we no longer have control. Agency Express will prompt you through the process and give a successful message when the password is changed correctly.  </a:t>
            </a:r>
            <a:endParaRPr lang="en-US" sz="1600" dirty="0">
              <a:latin typeface="TradeGothic" panose="020B0800000000000000"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7" name="Content Placeholder 6"/>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562894" y="1213659"/>
            <a:ext cx="4923145" cy="3325785"/>
          </a:xfr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43433" t="1038" b="1"/>
          <a:stretch/>
        </p:blipFill>
        <p:spPr>
          <a:xfrm>
            <a:off x="598516" y="1578497"/>
            <a:ext cx="2802081" cy="2512287"/>
          </a:xfrm>
          <a:prstGeom prst="rect">
            <a:avLst/>
          </a:prstGeom>
        </p:spPr>
      </p:pic>
      <p:sp>
        <p:nvSpPr>
          <p:cNvPr id="9" name="Oval 8"/>
          <p:cNvSpPr/>
          <p:nvPr/>
        </p:nvSpPr>
        <p:spPr>
          <a:xfrm>
            <a:off x="1289367" y="2277687"/>
            <a:ext cx="1088073" cy="236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flipV="1">
            <a:off x="1999556" y="2513838"/>
            <a:ext cx="1649731" cy="18024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427215"/>
      </p:ext>
    </p:extLst>
  </p:cSld>
  <p:clrMapOvr>
    <a:masterClrMapping/>
  </p:clrMapOvr>
  <mc:AlternateContent xmlns:mc="http://schemas.openxmlformats.org/markup-compatibility/2006" xmlns:p14="http://schemas.microsoft.com/office/powerpoint/2010/main">
    <mc:Choice Requires="p14">
      <p:transition spd="slow" p14:dur="2000" advTm="22404"/>
    </mc:Choice>
    <mc:Fallback xmlns="">
      <p:transition spd="slow" advTm="22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88422"/>
            <a:ext cx="8077200" cy="533400"/>
          </a:xfrm>
        </p:spPr>
        <p:txBody>
          <a:bodyPr/>
          <a:lstStyle/>
          <a:p>
            <a:r>
              <a:rPr lang="en-US" dirty="0" smtClean="0"/>
              <a:t>Agency express </a:t>
            </a:r>
            <a:r>
              <a:rPr lang="en-US" dirty="0" smtClean="0"/>
              <a:t>Extra’s: Contact us</a:t>
            </a:r>
            <a:endParaRPr lang="en-US" dirty="0"/>
          </a:p>
        </p:txBody>
      </p:sp>
      <p:sp>
        <p:nvSpPr>
          <p:cNvPr id="2" name="TextBox 1"/>
          <p:cNvSpPr txBox="1"/>
          <p:nvPr/>
        </p:nvSpPr>
        <p:spPr>
          <a:xfrm>
            <a:off x="598516" y="4947460"/>
            <a:ext cx="7107382" cy="584775"/>
          </a:xfrm>
          <a:prstGeom prst="rect">
            <a:avLst/>
          </a:prstGeom>
          <a:noFill/>
        </p:spPr>
        <p:txBody>
          <a:bodyPr wrap="square" rtlCol="0">
            <a:spAutoFit/>
          </a:bodyPr>
          <a:lstStyle/>
          <a:p>
            <a:r>
              <a:rPr lang="en-US" sz="1600" dirty="0" smtClean="0">
                <a:latin typeface="TradeGothic" panose="020B0800000000000000" pitchFamily="34" charset="0"/>
              </a:rPr>
              <a:t>Submit a contact us ticket! This is another way to contact Second Harvest staff if you are having issues or have questions about Agency Express. </a:t>
            </a:r>
            <a:endParaRPr lang="en-US" sz="1600" dirty="0">
              <a:latin typeface="TradeGothic" panose="020B0800000000000000" pitchFamily="34" charset="0"/>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513543" y="1108121"/>
            <a:ext cx="5065192" cy="3415386"/>
          </a:xfr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3433" t="1038" b="1"/>
          <a:stretch/>
        </p:blipFill>
        <p:spPr>
          <a:xfrm>
            <a:off x="532014" y="1559670"/>
            <a:ext cx="2802081" cy="2512287"/>
          </a:xfrm>
          <a:prstGeom prst="rect">
            <a:avLst/>
          </a:prstGeom>
        </p:spPr>
      </p:pic>
      <p:sp>
        <p:nvSpPr>
          <p:cNvPr id="9" name="Oval 8"/>
          <p:cNvSpPr/>
          <p:nvPr/>
        </p:nvSpPr>
        <p:spPr>
          <a:xfrm>
            <a:off x="1098175" y="2419004"/>
            <a:ext cx="1088073" cy="236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flipV="1">
            <a:off x="1999556" y="2513838"/>
            <a:ext cx="1649731" cy="18024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5757660"/>
      </p:ext>
    </p:extLst>
  </p:cSld>
  <p:clrMapOvr>
    <a:masterClrMapping/>
  </p:clrMapOvr>
  <mc:AlternateContent xmlns:mc="http://schemas.openxmlformats.org/markup-compatibility/2006">
    <mc:Choice xmlns:p14="http://schemas.microsoft.com/office/powerpoint/2010/main" Requires="p14">
      <p:transition spd="slow" p14:dur="2000" advTm="21629"/>
    </mc:Choice>
    <mc:Fallback>
      <p:transition spd="slow" advTm="21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88422"/>
            <a:ext cx="8077200" cy="533400"/>
          </a:xfrm>
        </p:spPr>
        <p:txBody>
          <a:bodyPr/>
          <a:lstStyle/>
          <a:p>
            <a:r>
              <a:rPr lang="en-US" dirty="0" smtClean="0"/>
              <a:t>Agency express Extra’s: Food Bank Links</a:t>
            </a:r>
            <a:endParaRPr lang="en-US" dirty="0"/>
          </a:p>
        </p:txBody>
      </p:sp>
      <p:pic>
        <p:nvPicPr>
          <p:cNvPr id="7" name="Content Placeholder 6"/>
          <p:cNvPicPr>
            <a:picLocks noGrp="1" noChangeAspect="1"/>
          </p:cNvPicPr>
          <p:nvPr>
            <p:ph idx="1"/>
          </p:nvPr>
        </p:nvPicPr>
        <p:blipFill rotWithShape="1">
          <a:blip r:embed="rId4">
            <a:extLst>
              <a:ext uri="{28A0092B-C50C-407E-A947-70E740481C1C}">
                <a14:useLocalDpi xmlns:a14="http://schemas.microsoft.com/office/drawing/2010/main" val="0"/>
              </a:ext>
            </a:extLst>
          </a:blip>
          <a:srcRect l="28862" t="4136"/>
          <a:stretch/>
        </p:blipFill>
        <p:spPr>
          <a:xfrm>
            <a:off x="627956" y="880386"/>
            <a:ext cx="3769477" cy="2896021"/>
          </a:xfrm>
        </p:spPr>
      </p:pic>
      <p:sp>
        <p:nvSpPr>
          <p:cNvPr id="9" name="Oval 8"/>
          <p:cNvSpPr/>
          <p:nvPr/>
        </p:nvSpPr>
        <p:spPr>
          <a:xfrm>
            <a:off x="1192713" y="1544470"/>
            <a:ext cx="698270" cy="236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2227648" y="1662545"/>
            <a:ext cx="3533072" cy="33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34098" y="880386"/>
            <a:ext cx="3570317" cy="1754326"/>
          </a:xfrm>
          <a:prstGeom prst="rect">
            <a:avLst/>
          </a:prstGeom>
          <a:noFill/>
        </p:spPr>
        <p:txBody>
          <a:bodyPr wrap="square" rtlCol="0">
            <a:spAutoFit/>
          </a:bodyPr>
          <a:lstStyle/>
          <a:p>
            <a:r>
              <a:rPr lang="en-US" dirty="0" smtClean="0">
                <a:latin typeface="TradeGothic" panose="020B0800000000000000" pitchFamily="34" charset="0"/>
              </a:rPr>
              <a:t>Food Bank Links is a place to find resources that may help someone.</a:t>
            </a:r>
          </a:p>
          <a:p>
            <a:endParaRPr lang="en-US" dirty="0">
              <a:latin typeface="TradeGothic" panose="020B0800000000000000" pitchFamily="34" charset="0"/>
            </a:endParaRPr>
          </a:p>
          <a:p>
            <a:r>
              <a:rPr lang="en-US" dirty="0" smtClean="0">
                <a:latin typeface="TradeGothic" panose="020B0800000000000000" pitchFamily="34" charset="0"/>
              </a:rPr>
              <a:t>If you are ever feeling down click the smile button. (Yes it really will make you smile) </a:t>
            </a:r>
            <a:r>
              <a:rPr lang="en-US" dirty="0" smtClean="0">
                <a:latin typeface="TradeGothic" panose="020B0800000000000000" pitchFamily="34" charset="0"/>
                <a:sym typeface="Wingdings" panose="05000000000000000000" pitchFamily="2" charset="2"/>
              </a:rPr>
              <a:t> </a:t>
            </a:r>
            <a:r>
              <a:rPr lang="en-US" dirty="0" smtClean="0">
                <a:latin typeface="TradeGothic" panose="020B0800000000000000" pitchFamily="34" charset="0"/>
              </a:rPr>
              <a:t> </a:t>
            </a:r>
            <a:endParaRPr lang="en-US" dirty="0">
              <a:latin typeface="TradeGothic" panose="020B0800000000000000" pitchFamily="34"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0112" y="2755660"/>
            <a:ext cx="3091260" cy="3605811"/>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7973033"/>
      </p:ext>
    </p:extLst>
  </p:cSld>
  <p:clrMapOvr>
    <a:masterClrMapping/>
  </p:clrMapOvr>
  <mc:AlternateContent xmlns:mc="http://schemas.openxmlformats.org/markup-compatibility/2006">
    <mc:Choice xmlns:p14="http://schemas.microsoft.com/office/powerpoint/2010/main" Requires="p14">
      <p:transition spd="slow" p14:dur="2000" advTm="23199"/>
    </mc:Choice>
    <mc:Fallback>
      <p:transition spd="slow" advTm="23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88422"/>
            <a:ext cx="8077200" cy="533400"/>
          </a:xfrm>
        </p:spPr>
        <p:txBody>
          <a:bodyPr/>
          <a:lstStyle/>
          <a:p>
            <a:r>
              <a:rPr lang="en-US" dirty="0" smtClean="0"/>
              <a:t>Agency express Extra’s: Food Bank Links</a:t>
            </a:r>
            <a:endParaRPr lang="en-US" dirty="0"/>
          </a:p>
        </p:txBody>
      </p:sp>
      <p:pic>
        <p:nvPicPr>
          <p:cNvPr id="7" name="Content Placeholder 6"/>
          <p:cNvPicPr>
            <a:picLocks noGrp="1" noChangeAspect="1"/>
          </p:cNvPicPr>
          <p:nvPr>
            <p:ph idx="1"/>
          </p:nvPr>
        </p:nvPicPr>
        <p:blipFill rotWithShape="1">
          <a:blip r:embed="rId4">
            <a:extLst>
              <a:ext uri="{28A0092B-C50C-407E-A947-70E740481C1C}">
                <a14:useLocalDpi xmlns:a14="http://schemas.microsoft.com/office/drawing/2010/main" val="0"/>
              </a:ext>
            </a:extLst>
          </a:blip>
          <a:srcRect l="28862" t="4136"/>
          <a:stretch/>
        </p:blipFill>
        <p:spPr>
          <a:xfrm>
            <a:off x="611331" y="842770"/>
            <a:ext cx="3769477" cy="2896021"/>
          </a:xfrm>
        </p:spPr>
      </p:pic>
      <p:sp>
        <p:nvSpPr>
          <p:cNvPr id="9" name="Oval 8"/>
          <p:cNvSpPr/>
          <p:nvPr/>
        </p:nvSpPr>
        <p:spPr>
          <a:xfrm>
            <a:off x="1192713" y="1660129"/>
            <a:ext cx="1625302" cy="236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2818015" y="1097280"/>
            <a:ext cx="2144175" cy="6843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34098" y="880386"/>
            <a:ext cx="3570317" cy="2031325"/>
          </a:xfrm>
          <a:prstGeom prst="rect">
            <a:avLst/>
          </a:prstGeom>
          <a:noFill/>
        </p:spPr>
        <p:txBody>
          <a:bodyPr wrap="square" rtlCol="0">
            <a:spAutoFit/>
          </a:bodyPr>
          <a:lstStyle/>
          <a:p>
            <a:r>
              <a:rPr lang="en-US" dirty="0" smtClean="0">
                <a:latin typeface="TradeGothic" panose="020B0800000000000000" pitchFamily="34" charset="0"/>
              </a:rPr>
              <a:t>Food Bank Links is a place to find resources that may help someone.</a:t>
            </a:r>
          </a:p>
          <a:p>
            <a:endParaRPr lang="en-US" dirty="0" smtClean="0">
              <a:latin typeface="TradeGothic" panose="020B0800000000000000" pitchFamily="34" charset="0"/>
            </a:endParaRPr>
          </a:p>
          <a:p>
            <a:r>
              <a:rPr lang="en-US" dirty="0" smtClean="0">
                <a:latin typeface="TradeGothic" panose="020B0800000000000000" pitchFamily="34" charset="0"/>
              </a:rPr>
              <a:t>Click the partner charity zone to access our website- where you will be able to access featured partner resources.</a:t>
            </a:r>
            <a:endParaRPr lang="en-US" dirty="0">
              <a:latin typeface="TradeGothic" panose="020B0800000000000000"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7007" y="3166221"/>
            <a:ext cx="3563669" cy="310228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50370441"/>
      </p:ext>
    </p:extLst>
  </p:cSld>
  <p:clrMapOvr>
    <a:masterClrMapping/>
  </p:clrMapOvr>
  <mc:AlternateContent xmlns:mc="http://schemas.openxmlformats.org/markup-compatibility/2006">
    <mc:Choice xmlns:p14="http://schemas.microsoft.com/office/powerpoint/2010/main" Requires="p14">
      <p:transition spd="slow" p14:dur="2000" advTm="13790"/>
    </mc:Choice>
    <mc:Fallback>
      <p:transition spd="slow" advTm="13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188422"/>
            <a:ext cx="8077200" cy="533400"/>
          </a:xfrm>
        </p:spPr>
        <p:txBody>
          <a:bodyPr/>
          <a:lstStyle/>
          <a:p>
            <a:r>
              <a:rPr lang="en-US" dirty="0" smtClean="0"/>
              <a:t>Agency express Extra’s: Food Bank Links</a:t>
            </a:r>
            <a:endParaRPr lang="en-US" dirty="0"/>
          </a:p>
        </p:txBody>
      </p:sp>
      <p:pic>
        <p:nvPicPr>
          <p:cNvPr id="7" name="Content Placeholder 6"/>
          <p:cNvPicPr>
            <a:picLocks noGrp="1" noChangeAspect="1"/>
          </p:cNvPicPr>
          <p:nvPr>
            <p:ph idx="1"/>
          </p:nvPr>
        </p:nvPicPr>
        <p:blipFill rotWithShape="1">
          <a:blip r:embed="rId4">
            <a:extLst>
              <a:ext uri="{28A0092B-C50C-407E-A947-70E740481C1C}">
                <a14:useLocalDpi xmlns:a14="http://schemas.microsoft.com/office/drawing/2010/main" val="0"/>
              </a:ext>
            </a:extLst>
          </a:blip>
          <a:srcRect l="28862" t="4136"/>
          <a:stretch/>
        </p:blipFill>
        <p:spPr>
          <a:xfrm>
            <a:off x="611331" y="842770"/>
            <a:ext cx="3769477" cy="2896021"/>
          </a:xfrm>
        </p:spPr>
      </p:pic>
      <p:sp>
        <p:nvSpPr>
          <p:cNvPr id="9" name="Oval 8"/>
          <p:cNvSpPr/>
          <p:nvPr/>
        </p:nvSpPr>
        <p:spPr>
          <a:xfrm>
            <a:off x="1201258" y="1824872"/>
            <a:ext cx="2105963" cy="236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2745094" y="1179520"/>
            <a:ext cx="2144175" cy="6843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89269" y="940508"/>
            <a:ext cx="3570317" cy="923330"/>
          </a:xfrm>
          <a:prstGeom prst="rect">
            <a:avLst/>
          </a:prstGeom>
          <a:noFill/>
        </p:spPr>
        <p:txBody>
          <a:bodyPr wrap="square" rtlCol="0">
            <a:spAutoFit/>
          </a:bodyPr>
          <a:lstStyle/>
          <a:p>
            <a:r>
              <a:rPr lang="en-US" dirty="0" smtClean="0">
                <a:latin typeface="TradeGothic" panose="020B0800000000000000" pitchFamily="34" charset="0"/>
              </a:rPr>
              <a:t>Food Bank Links is a place to find resources that may help someone.</a:t>
            </a:r>
          </a:p>
          <a:p>
            <a:endParaRPr lang="en-US" dirty="0" smtClean="0">
              <a:latin typeface="TradeGothic" panose="020B0800000000000000"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3348" y="2461949"/>
            <a:ext cx="3837386" cy="2897288"/>
          </a:xfrm>
          <a:prstGeom prst="rect">
            <a:avLst/>
          </a:prstGeom>
        </p:spPr>
      </p:pic>
      <p:sp>
        <p:nvSpPr>
          <p:cNvPr id="6" name="Rectangle 5"/>
          <p:cNvSpPr/>
          <p:nvPr/>
        </p:nvSpPr>
        <p:spPr>
          <a:xfrm>
            <a:off x="723716" y="3977803"/>
            <a:ext cx="3314884" cy="1200329"/>
          </a:xfrm>
          <a:prstGeom prst="rect">
            <a:avLst/>
          </a:prstGeom>
        </p:spPr>
        <p:txBody>
          <a:bodyPr wrap="square">
            <a:spAutoFit/>
          </a:bodyPr>
          <a:lstStyle/>
          <a:p>
            <a:r>
              <a:rPr lang="en-US" dirty="0">
                <a:latin typeface="TradeGothic" panose="020B0800000000000000" pitchFamily="34" charset="0"/>
              </a:rPr>
              <a:t>Click the Ohio Online Benefits Application to help a community member apply for SNAP , Medicaid or manage benefits.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6056768"/>
      </p:ext>
    </p:extLst>
  </p:cSld>
  <p:clrMapOvr>
    <a:masterClrMapping/>
  </p:clrMapOvr>
  <mc:AlternateContent xmlns:mc="http://schemas.openxmlformats.org/markup-compatibility/2006">
    <mc:Choice xmlns:p14="http://schemas.microsoft.com/office/powerpoint/2010/main" Requires="p14">
      <p:transition spd="slow" p14:dur="2000" advTm="19338"/>
    </mc:Choice>
    <mc:Fallback>
      <p:transition spd="slow" advTm="19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0450" y="870405"/>
            <a:ext cx="8146473" cy="4191001"/>
          </a:xfrm>
        </p:spPr>
        <p:txBody>
          <a:bodyPr/>
          <a:lstStyle/>
          <a:p>
            <a:pPr marL="0" indent="0" algn="ctr">
              <a:buNone/>
            </a:pPr>
            <a:r>
              <a:rPr lang="en-US" dirty="0" smtClean="0">
                <a:latin typeface="TradeGothic" panose="020B0800000000000000" pitchFamily="34" charset="0"/>
              </a:rPr>
              <a:t>Contact Second Harvest Staff with questions</a:t>
            </a:r>
          </a:p>
          <a:p>
            <a:pPr marL="0" indent="0">
              <a:buNone/>
            </a:pPr>
            <a:r>
              <a:rPr lang="en-US" sz="1400" b="1" dirty="0" smtClean="0">
                <a:latin typeface="TradeGothic" panose="020B0800000000000000" pitchFamily="34" charset="0"/>
              </a:rPr>
              <a:t>Food Order Help </a:t>
            </a:r>
          </a:p>
          <a:p>
            <a:pPr marL="457200" lvl="1" indent="0">
              <a:buNone/>
            </a:pPr>
            <a:r>
              <a:rPr lang="en-US" sz="1400" dirty="0" smtClean="0">
                <a:latin typeface="TradeGothic" panose="020B0800000000000000" pitchFamily="34" charset="0"/>
              </a:rPr>
              <a:t>Dawn Kinsley, customer service coordinator : 440-444-0709 </a:t>
            </a:r>
            <a:r>
              <a:rPr lang="en-US" sz="1400" dirty="0" smtClean="0">
                <a:latin typeface="TradeGothic" panose="020B0800000000000000" pitchFamily="34" charset="0"/>
                <a:hlinkClick r:id="rId4"/>
              </a:rPr>
              <a:t>dkinsley@secondharvestfoodbank.org</a:t>
            </a:r>
            <a:endParaRPr lang="en-US" sz="1400" dirty="0" smtClean="0">
              <a:latin typeface="TradeGothic" panose="020B0800000000000000" pitchFamily="34" charset="0"/>
            </a:endParaRPr>
          </a:p>
          <a:p>
            <a:pPr marL="0" indent="0">
              <a:buNone/>
            </a:pPr>
            <a:endParaRPr lang="en-US" sz="1400" dirty="0" smtClean="0">
              <a:latin typeface="TradeGothic" panose="020B0800000000000000" pitchFamily="34" charset="0"/>
            </a:endParaRPr>
          </a:p>
          <a:p>
            <a:pPr marL="0" indent="0">
              <a:buNone/>
            </a:pPr>
            <a:r>
              <a:rPr lang="en-US" sz="1400" b="1" dirty="0" smtClean="0">
                <a:latin typeface="TradeGothic" panose="020B0800000000000000" pitchFamily="34" charset="0"/>
              </a:rPr>
              <a:t>Agency Express Website &amp; Training</a:t>
            </a:r>
          </a:p>
          <a:p>
            <a:pPr marL="457200" lvl="1" indent="0">
              <a:buNone/>
            </a:pPr>
            <a:r>
              <a:rPr lang="en-US" sz="1400" dirty="0" smtClean="0">
                <a:latin typeface="TradeGothic" panose="020B0800000000000000" pitchFamily="34" charset="0"/>
              </a:rPr>
              <a:t>Brittney Hopkins, Program &amp; Education Coordinator : 440-960-2316 </a:t>
            </a:r>
            <a:r>
              <a:rPr lang="en-US" sz="1400" dirty="0" smtClean="0">
                <a:latin typeface="TradeGothic" panose="020B0800000000000000" pitchFamily="34" charset="0"/>
                <a:hlinkClick r:id="rId5"/>
              </a:rPr>
              <a:t>bhopkins@secondharvestfoodbank.org</a:t>
            </a:r>
            <a:endParaRPr lang="en-US" sz="1400" dirty="0" smtClean="0">
              <a:latin typeface="TradeGothic" panose="020B0800000000000000" pitchFamily="34" charset="0"/>
            </a:endParaRPr>
          </a:p>
          <a:p>
            <a:pPr marL="0" indent="0">
              <a:buNone/>
            </a:pPr>
            <a:endParaRPr lang="en-US" sz="1400" dirty="0" smtClean="0">
              <a:latin typeface="TradeGothic" panose="020B0800000000000000" pitchFamily="34" charset="0"/>
            </a:endParaRPr>
          </a:p>
          <a:p>
            <a:pPr marL="0" indent="0">
              <a:buNone/>
            </a:pPr>
            <a:r>
              <a:rPr lang="en-US" sz="1400" b="1" dirty="0" smtClean="0">
                <a:latin typeface="TradeGothic" panose="020B0800000000000000" pitchFamily="34" charset="0"/>
              </a:rPr>
              <a:t>Accounts Payable Help</a:t>
            </a:r>
          </a:p>
          <a:p>
            <a:pPr marL="457200" lvl="1" indent="0">
              <a:buNone/>
            </a:pPr>
            <a:r>
              <a:rPr lang="en-US" sz="1400" dirty="0" smtClean="0">
                <a:latin typeface="TradeGothic" panose="020B0800000000000000" pitchFamily="34" charset="0"/>
              </a:rPr>
              <a:t>Tami Kluding, Business Services Manager :440-444-0698 </a:t>
            </a:r>
            <a:r>
              <a:rPr lang="en-US" sz="1400" dirty="0" smtClean="0">
                <a:latin typeface="TradeGothic" panose="020B0800000000000000" pitchFamily="34" charset="0"/>
                <a:hlinkClick r:id="rId6"/>
              </a:rPr>
              <a:t>Tkluding@secondharvestfoodbank.org</a:t>
            </a:r>
            <a:endParaRPr lang="en-US" sz="1400" dirty="0" smtClean="0">
              <a:latin typeface="TradeGothic" panose="020B0800000000000000" pitchFamily="34" charset="0"/>
            </a:endParaRPr>
          </a:p>
          <a:p>
            <a:pPr marL="0" indent="0">
              <a:buNone/>
            </a:pPr>
            <a:endParaRPr lang="en-US" sz="1400" dirty="0" smtClean="0">
              <a:latin typeface="TradeGothic" panose="020B0800000000000000" pitchFamily="34" charset="0"/>
            </a:endParaRPr>
          </a:p>
          <a:p>
            <a:pPr marL="0" indent="0">
              <a:buNone/>
            </a:pPr>
            <a:r>
              <a:rPr lang="en-US" sz="1400" b="1" dirty="0" smtClean="0">
                <a:latin typeface="TradeGothic" panose="020B0800000000000000" pitchFamily="34" charset="0"/>
              </a:rPr>
              <a:t>Stats /Compliance/Programs Hold</a:t>
            </a:r>
          </a:p>
          <a:p>
            <a:pPr marL="457200" lvl="1" indent="0">
              <a:buNone/>
            </a:pPr>
            <a:r>
              <a:rPr lang="en-US" sz="1400" dirty="0" smtClean="0">
                <a:latin typeface="TradeGothic" panose="020B0800000000000000" pitchFamily="34" charset="0"/>
              </a:rPr>
              <a:t>Sarah Horan, Compliance Coordinator :440-444-0712 </a:t>
            </a:r>
            <a:r>
              <a:rPr lang="en-US" sz="1400" dirty="0" smtClean="0">
                <a:latin typeface="TradeGothic" panose="020B0800000000000000" pitchFamily="34" charset="0"/>
                <a:hlinkClick r:id="rId7"/>
              </a:rPr>
              <a:t>shoran@secondharvestfoodbank.org</a:t>
            </a:r>
            <a:endParaRPr lang="en-US" sz="1400" dirty="0" smtClean="0">
              <a:latin typeface="TradeGothic" panose="020B0800000000000000" pitchFamily="34" charset="0"/>
            </a:endParaRPr>
          </a:p>
          <a:p>
            <a:pPr marL="0" indent="0">
              <a:buNone/>
            </a:pPr>
            <a:endParaRPr lang="en-US" sz="1400" dirty="0" smtClean="0">
              <a:latin typeface="TradeGothic" panose="020B0800000000000000" pitchFamily="34" charset="0"/>
            </a:endParaRPr>
          </a:p>
          <a:p>
            <a:pPr marL="0" indent="0">
              <a:buNone/>
            </a:pPr>
            <a:r>
              <a:rPr lang="en-US" sz="1400" b="1" dirty="0" smtClean="0">
                <a:latin typeface="TradeGothic" panose="020B0800000000000000" pitchFamily="34" charset="0"/>
              </a:rPr>
              <a:t>General Questions</a:t>
            </a:r>
          </a:p>
          <a:p>
            <a:pPr marL="457200" lvl="1" indent="0">
              <a:buNone/>
            </a:pPr>
            <a:r>
              <a:rPr lang="en-US" sz="1400" dirty="0" smtClean="0">
                <a:latin typeface="TradeGothic" panose="020B0800000000000000" pitchFamily="34" charset="0"/>
              </a:rPr>
              <a:t>Samantha Flores, Program &amp; Member Services Manager: 440-444-0695 </a:t>
            </a:r>
            <a:r>
              <a:rPr lang="en-US" sz="1400" dirty="0" smtClean="0">
                <a:latin typeface="TradeGothic" panose="020B0800000000000000" pitchFamily="34" charset="0"/>
                <a:hlinkClick r:id="rId8"/>
              </a:rPr>
              <a:t>sflores@secondharvestfoodbank.org</a:t>
            </a:r>
            <a:endParaRPr lang="en-US" sz="1400" dirty="0" smtClean="0">
              <a:latin typeface="TradeGothic" panose="020B0800000000000000" pitchFamily="34" charset="0"/>
            </a:endParaRPr>
          </a:p>
          <a:p>
            <a:endParaRPr lang="en-US" sz="1600" dirty="0"/>
          </a:p>
        </p:txBody>
      </p:sp>
      <p:sp>
        <p:nvSpPr>
          <p:cNvPr id="3" name="Title 2"/>
          <p:cNvSpPr>
            <a:spLocks noGrp="1"/>
          </p:cNvSpPr>
          <p:nvPr>
            <p:ph type="ctrTitle"/>
          </p:nvPr>
        </p:nvSpPr>
        <p:spPr>
          <a:xfrm>
            <a:off x="0" y="221672"/>
            <a:ext cx="8077200" cy="533400"/>
          </a:xfrm>
        </p:spPr>
        <p:txBody>
          <a:bodyPr/>
          <a:lstStyle/>
          <a:p>
            <a:r>
              <a:rPr lang="en-US" dirty="0" smtClean="0"/>
              <a:t>Questions?</a:t>
            </a:r>
            <a:endParaRPr lang="en-US" dirty="0"/>
          </a:p>
        </p:txBody>
      </p:sp>
      <p:pic>
        <p:nvPicPr>
          <p:cNvPr id="4" name="Picture 3"/>
          <p:cNvPicPr>
            <a:picLocks noChangeAspect="1"/>
          </p:cNvPicPr>
          <p:nvPr/>
        </p:nvPicPr>
        <p:blipFill>
          <a:blip r:embed="rId9"/>
          <a:stretch>
            <a:fillRect/>
          </a:stretch>
        </p:blipFill>
        <p:spPr>
          <a:xfrm>
            <a:off x="490450" y="5625153"/>
            <a:ext cx="1325985" cy="683804"/>
          </a:xfrm>
          <a:prstGeom prst="rect">
            <a:avLst/>
          </a:prstGeom>
        </p:spPr>
      </p:pic>
      <p:pic>
        <p:nvPicPr>
          <p:cNvPr id="5" name="Picture 4"/>
          <p:cNvPicPr>
            <a:picLocks noChangeAspect="1"/>
          </p:cNvPicPr>
          <p:nvPr/>
        </p:nvPicPr>
        <p:blipFill>
          <a:blip r:embed="rId10"/>
          <a:stretch>
            <a:fillRect/>
          </a:stretch>
        </p:blipFill>
        <p:spPr>
          <a:xfrm>
            <a:off x="7682042" y="5176739"/>
            <a:ext cx="790316" cy="79031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4678183"/>
      </p:ext>
    </p:extLst>
  </p:cSld>
  <p:clrMapOvr>
    <a:masterClrMapping/>
  </p:clrMapOvr>
  <mc:AlternateContent xmlns:mc="http://schemas.openxmlformats.org/markup-compatibility/2006" xmlns:p14="http://schemas.microsoft.com/office/powerpoint/2010/main">
    <mc:Choice Requires="p14">
      <p:transition spd="slow" p14:dur="2000" advTm="12625"/>
    </mc:Choice>
    <mc:Fallback xmlns="">
      <p:transition spd="slow" advTm="12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032387"/>
            <a:ext cx="7696200" cy="3880436"/>
          </a:xfrm>
        </p:spPr>
        <p:txBody>
          <a:bodyPr/>
          <a:lstStyle/>
          <a:p>
            <a:pPr marL="0" indent="0">
              <a:buNone/>
            </a:pPr>
            <a:r>
              <a:rPr lang="en-US" sz="2000" b="1" dirty="0" smtClean="0">
                <a:latin typeface="TradeGothic" panose="020B0800000000000000"/>
              </a:rPr>
              <a:t>You may place an order up to 7 </a:t>
            </a:r>
            <a:r>
              <a:rPr lang="en-US" sz="2000" b="1" dirty="0" smtClean="0">
                <a:solidFill>
                  <a:srgbClr val="FF0000"/>
                </a:solidFill>
                <a:latin typeface="TradeGothic" panose="020B0800000000000000"/>
              </a:rPr>
              <a:t>business</a:t>
            </a:r>
            <a:r>
              <a:rPr lang="en-US" sz="2000" b="1" dirty="0" smtClean="0">
                <a:latin typeface="TradeGothic" panose="020B0800000000000000"/>
              </a:rPr>
              <a:t> days before your scheduled pick up or delivery…</a:t>
            </a:r>
            <a:r>
              <a:rPr lang="en-US" sz="2000" b="1" dirty="0">
                <a:latin typeface="TradeGothic" panose="020B0800000000000000"/>
              </a:rPr>
              <a:t/>
            </a:r>
            <a:br>
              <a:rPr lang="en-US" sz="2000" b="1" dirty="0">
                <a:latin typeface="TradeGothic" panose="020B0800000000000000"/>
              </a:rPr>
            </a:br>
            <a:r>
              <a:rPr lang="en-US" sz="2000" b="1" dirty="0">
                <a:latin typeface="TradeGothic" panose="020B0800000000000000"/>
              </a:rPr>
              <a:t/>
            </a:r>
            <a:br>
              <a:rPr lang="en-US" sz="2000" b="1" dirty="0">
                <a:latin typeface="TradeGothic" panose="020B0800000000000000"/>
              </a:rPr>
            </a:br>
            <a:endParaRPr lang="en-US" sz="2000" b="1" dirty="0" smtClean="0">
              <a:latin typeface="TradeGothic" panose="020B0800000000000000"/>
            </a:endParaRPr>
          </a:p>
          <a:p>
            <a:pPr marL="0" indent="0">
              <a:buNone/>
            </a:pPr>
            <a:endParaRPr lang="en-US" sz="2000" b="1" dirty="0">
              <a:latin typeface="TradeGothic" panose="020B0800000000000000"/>
            </a:endParaRPr>
          </a:p>
          <a:p>
            <a:pPr marL="0" indent="0">
              <a:buNone/>
            </a:pPr>
            <a:r>
              <a:rPr lang="en-US" sz="2000" b="1" dirty="0">
                <a:latin typeface="TradeGothic" panose="020B0800000000000000"/>
              </a:rPr>
              <a:t/>
            </a:r>
            <a:br>
              <a:rPr lang="en-US" sz="2000" b="1" dirty="0">
                <a:latin typeface="TradeGothic" panose="020B0800000000000000"/>
              </a:rPr>
            </a:br>
            <a:endParaRPr lang="en-US" sz="2000" b="1" dirty="0" smtClean="0">
              <a:latin typeface="TradeGothic" panose="020B0800000000000000"/>
            </a:endParaRPr>
          </a:p>
          <a:p>
            <a:pPr marL="0" indent="0">
              <a:buNone/>
            </a:pPr>
            <a:endParaRPr lang="en-US" sz="2000" b="1" dirty="0" smtClean="0">
              <a:latin typeface="TradeGothic" panose="020B0800000000000000"/>
            </a:endParaRPr>
          </a:p>
          <a:p>
            <a:pPr marL="0" indent="0">
              <a:buNone/>
            </a:pPr>
            <a:endParaRPr lang="en-US" sz="2000" b="1" dirty="0">
              <a:latin typeface="TradeGothic" panose="020B0800000000000000"/>
            </a:endParaRPr>
          </a:p>
          <a:p>
            <a:pPr marL="0" indent="0">
              <a:buNone/>
            </a:pPr>
            <a:r>
              <a:rPr lang="en-US" sz="2000" b="1" dirty="0" smtClean="0">
                <a:latin typeface="TradeGothic" panose="020B0800000000000000"/>
              </a:rPr>
              <a:t>You </a:t>
            </a:r>
            <a:r>
              <a:rPr lang="en-US" sz="2000" b="1" dirty="0" smtClean="0">
                <a:latin typeface="TradeGothic" panose="020B0800000000000000"/>
              </a:rPr>
              <a:t>must submit your order no less than 2 </a:t>
            </a:r>
            <a:r>
              <a:rPr lang="en-US" sz="2000" b="1" dirty="0">
                <a:solidFill>
                  <a:srgbClr val="FF0000"/>
                </a:solidFill>
                <a:latin typeface="TradeGothic" panose="020B0800000000000000"/>
              </a:rPr>
              <a:t>business</a:t>
            </a:r>
            <a:r>
              <a:rPr lang="en-US" sz="2000" b="1" dirty="0">
                <a:latin typeface="TradeGothic" panose="020B0800000000000000"/>
              </a:rPr>
              <a:t/>
            </a:r>
            <a:br>
              <a:rPr lang="en-US" sz="2000" b="1" dirty="0">
                <a:latin typeface="TradeGothic" panose="020B0800000000000000"/>
              </a:rPr>
            </a:br>
            <a:r>
              <a:rPr lang="en-US" sz="2000" b="1" dirty="0">
                <a:latin typeface="TradeGothic" panose="020B0800000000000000"/>
              </a:rPr>
              <a:t>days </a:t>
            </a:r>
            <a:r>
              <a:rPr lang="en-US" sz="2000" b="1" dirty="0" smtClean="0">
                <a:latin typeface="TradeGothic" panose="020B0800000000000000"/>
              </a:rPr>
              <a:t>before your scheduled pick up or delivery no later than 11am…</a:t>
            </a:r>
            <a:r>
              <a:rPr lang="en-US" b="1" dirty="0"/>
              <a:t/>
            </a:r>
            <a:br>
              <a:rPr lang="en-US" b="1" dirty="0"/>
            </a:br>
            <a:r>
              <a:rPr lang="en-US" b="1" dirty="0">
                <a:latin typeface="TradeGothic" panose="020B0800000000000000"/>
              </a:rPr>
              <a:t/>
            </a:r>
            <a:br>
              <a:rPr lang="en-US" b="1" dirty="0">
                <a:latin typeface="TradeGothic" panose="020B0800000000000000"/>
              </a:rPr>
            </a:br>
            <a:r>
              <a:rPr lang="en-US" sz="1400" b="1" i="1" dirty="0" smtClean="0">
                <a:latin typeface="TradeGothic" panose="020B0800000000000000"/>
              </a:rPr>
              <a:t>Any orders submitted after 11am will be processed the next business day! If for any reason you are unable to submit your order in the time allotted please call customer service to reschedule</a:t>
            </a:r>
            <a:r>
              <a:rPr lang="en-US" sz="1400" b="1" i="1" dirty="0" smtClean="0"/>
              <a:t>. </a:t>
            </a:r>
            <a:r>
              <a:rPr lang="en-US" b="1" dirty="0"/>
              <a:t/>
            </a:r>
            <a:br>
              <a:rPr lang="en-US" b="1" dirty="0"/>
            </a:br>
            <a:r>
              <a:rPr lang="en-US" b="1" dirty="0"/>
              <a:t/>
            </a:r>
            <a:br>
              <a:rPr lang="en-US" b="1" dirty="0"/>
            </a:br>
            <a:endParaRPr lang="en-US" dirty="0"/>
          </a:p>
        </p:txBody>
      </p:sp>
      <p:sp>
        <p:nvSpPr>
          <p:cNvPr id="3" name="Title 2"/>
          <p:cNvSpPr>
            <a:spLocks noGrp="1"/>
          </p:cNvSpPr>
          <p:nvPr>
            <p:ph type="ctrTitle"/>
          </p:nvPr>
        </p:nvSpPr>
        <p:spPr>
          <a:xfrm>
            <a:off x="0" y="254923"/>
            <a:ext cx="8077200" cy="533400"/>
          </a:xfrm>
        </p:spPr>
        <p:txBody>
          <a:bodyPr/>
          <a:lstStyle/>
          <a:p>
            <a:r>
              <a:rPr lang="en-US" dirty="0" err="1" smtClean="0"/>
              <a:t>AGENCy</a:t>
            </a:r>
            <a:r>
              <a:rPr lang="en-US" dirty="0" smtClean="0"/>
              <a:t> express</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3380" y="1817383"/>
            <a:ext cx="5158743" cy="203677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75979857"/>
      </p:ext>
    </p:extLst>
  </p:cSld>
  <p:clrMapOvr>
    <a:masterClrMapping/>
  </p:clrMapOvr>
  <mc:AlternateContent xmlns:mc="http://schemas.openxmlformats.org/markup-compatibility/2006">
    <mc:Choice xmlns:p14="http://schemas.microsoft.com/office/powerpoint/2010/main" Requires="p14">
      <p:transition spd="slow" p14:dur="2000" advTm="30617"/>
    </mc:Choice>
    <mc:Fallback>
      <p:transition spd="slow" advTm="30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238298"/>
            <a:ext cx="8077200" cy="533400"/>
          </a:xfrm>
        </p:spPr>
        <p:txBody>
          <a:bodyPr/>
          <a:lstStyle/>
          <a:p>
            <a:r>
              <a:rPr lang="en-US" dirty="0" smtClean="0"/>
              <a:t>Agency Express</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17024" y="1097280"/>
            <a:ext cx="5325686" cy="3458094"/>
          </a:xfrm>
        </p:spPr>
      </p:pic>
      <p:sp>
        <p:nvSpPr>
          <p:cNvPr id="7" name="TextBox 6"/>
          <p:cNvSpPr txBox="1"/>
          <p:nvPr/>
        </p:nvSpPr>
        <p:spPr>
          <a:xfrm>
            <a:off x="1945178" y="4688378"/>
            <a:ext cx="5079077" cy="1015663"/>
          </a:xfrm>
          <a:prstGeom prst="rect">
            <a:avLst/>
          </a:prstGeom>
          <a:noFill/>
        </p:spPr>
        <p:txBody>
          <a:bodyPr wrap="square" rtlCol="0">
            <a:spAutoFit/>
          </a:bodyPr>
          <a:lstStyle/>
          <a:p>
            <a:pPr algn="ctr"/>
            <a:r>
              <a:rPr lang="en-US" sz="6000" b="1" dirty="0" smtClean="0">
                <a:latin typeface="TradeGothic LT" panose="02000503020000020004" pitchFamily="2" charset="0"/>
              </a:rPr>
              <a:t>THANK YOU</a:t>
            </a:r>
            <a:endParaRPr lang="en-US" sz="6000" b="1" dirty="0">
              <a:latin typeface="TradeGothic LT" panose="02000503020000020004" pitchFamily="2"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3634118"/>
      </p:ext>
    </p:extLst>
  </p:cSld>
  <p:clrMapOvr>
    <a:masterClrMapping/>
  </p:clrMapOvr>
  <mc:AlternateContent xmlns:mc="http://schemas.openxmlformats.org/markup-compatibility/2006" xmlns:p14="http://schemas.microsoft.com/office/powerpoint/2010/main">
    <mc:Choice Requires="p14">
      <p:transition spd="slow" p14:dur="2000" advTm="13304"/>
    </mc:Choice>
    <mc:Fallback xmlns="">
      <p:transition spd="slow" advTm="13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6829" y="1077884"/>
            <a:ext cx="7705898" cy="5081846"/>
          </a:xfrm>
        </p:spPr>
        <p:txBody>
          <a:bodyPr/>
          <a:lstStyle/>
          <a:p>
            <a:pPr marL="0" indent="0">
              <a:buNone/>
            </a:pPr>
            <a:r>
              <a:rPr lang="en-US" sz="2400" u="sng" dirty="0" smtClean="0">
                <a:latin typeface="TradeGothic"/>
              </a:rPr>
              <a:t>Your Login Information </a:t>
            </a:r>
          </a:p>
          <a:p>
            <a:pPr lvl="1">
              <a:buFont typeface="Courier New" panose="02070309020205020404" pitchFamily="49" charset="0"/>
              <a:buChar char="o"/>
            </a:pPr>
            <a:r>
              <a:rPr lang="en-US" sz="1700" b="1" dirty="0" smtClean="0">
                <a:latin typeface="TradeGothic"/>
              </a:rPr>
              <a:t>Your Username: </a:t>
            </a:r>
            <a:r>
              <a:rPr lang="en-US" sz="1700" dirty="0" smtClean="0">
                <a:latin typeface="TradeGothic"/>
              </a:rPr>
              <a:t>The first letter of your first name &amp; your full last name in all capital letters ( example: Brad Pitt = BPITT )</a:t>
            </a:r>
          </a:p>
          <a:p>
            <a:pPr lvl="1">
              <a:buFont typeface="Courier New" panose="02070309020205020404" pitchFamily="49" charset="0"/>
              <a:buChar char="o"/>
            </a:pPr>
            <a:r>
              <a:rPr lang="en-US" sz="1700" b="1" dirty="0" smtClean="0">
                <a:latin typeface="TradeGothic"/>
              </a:rPr>
              <a:t>Your password will be:change12 </a:t>
            </a:r>
            <a:r>
              <a:rPr lang="en-US" sz="1700" dirty="0" smtClean="0">
                <a:latin typeface="TradeGothic"/>
              </a:rPr>
              <a:t>(after logging in we recommend changing the password to something you will remember if you want to. If not you may keep the password assigned to your program) </a:t>
            </a:r>
          </a:p>
          <a:p>
            <a:pPr lvl="1">
              <a:buFont typeface="Courier New" panose="02070309020205020404" pitchFamily="49" charset="0"/>
              <a:buChar char="o"/>
            </a:pPr>
            <a:r>
              <a:rPr lang="en-US" sz="1700" dirty="0">
                <a:latin typeface="TradeGothic" panose="020B0800000000000000" pitchFamily="34" charset="0"/>
              </a:rPr>
              <a:t>Program Code: The program code is a unique code that identifies from which food bank you are ordering and for what agency you are ordering. </a:t>
            </a:r>
            <a:endParaRPr lang="en-US" sz="1700" dirty="0" smtClean="0">
              <a:latin typeface="TradeGothic" panose="020B0800000000000000" pitchFamily="34" charset="0"/>
            </a:endParaRPr>
          </a:p>
          <a:p>
            <a:pPr lvl="1">
              <a:buFont typeface="Courier New" panose="02070309020205020404" pitchFamily="49" charset="0"/>
              <a:buChar char="o"/>
            </a:pPr>
            <a:r>
              <a:rPr lang="en-US" sz="1700" dirty="0" smtClean="0">
                <a:latin typeface="TradeGothic" panose="020B0800000000000000" pitchFamily="34" charset="0"/>
              </a:rPr>
              <a:t>The </a:t>
            </a:r>
            <a:r>
              <a:rPr lang="en-US" sz="1700" dirty="0">
                <a:latin typeface="TradeGothic" panose="020B0800000000000000" pitchFamily="34" charset="0"/>
              </a:rPr>
              <a:t>program code is broken into two parts</a:t>
            </a:r>
            <a:r>
              <a:rPr lang="en-US" sz="1700" dirty="0" smtClean="0">
                <a:latin typeface="TradeGothic" panose="020B0800000000000000" pitchFamily="34" charset="0"/>
              </a:rPr>
              <a:t>:</a:t>
            </a:r>
          </a:p>
          <a:p>
            <a:pPr lvl="2">
              <a:buFont typeface="Courier New" panose="02070309020205020404" pitchFamily="49" charset="0"/>
              <a:buChar char="o"/>
            </a:pPr>
            <a:r>
              <a:rPr lang="en-US" sz="1300" dirty="0" smtClean="0">
                <a:latin typeface="TradeGothic" panose="020B0800000000000000" pitchFamily="34" charset="0"/>
              </a:rPr>
              <a:t> </a:t>
            </a:r>
            <a:r>
              <a:rPr lang="en-US" sz="1300" dirty="0">
                <a:latin typeface="TradeGothic" panose="020B0800000000000000" pitchFamily="34" charset="0"/>
              </a:rPr>
              <a:t>Food Bank Code: </a:t>
            </a:r>
            <a:r>
              <a:rPr lang="en-US" sz="1300" dirty="0" smtClean="0">
                <a:latin typeface="TradeGothic" panose="020B0800000000000000" pitchFamily="34" charset="0"/>
              </a:rPr>
              <a:t>0202p </a:t>
            </a:r>
            <a:endParaRPr lang="en-US" sz="1300" dirty="0" smtClean="0">
              <a:latin typeface="TradeGothic" panose="020B0800000000000000" pitchFamily="34" charset="0"/>
            </a:endParaRPr>
          </a:p>
          <a:p>
            <a:pPr lvl="2">
              <a:buFont typeface="Courier New" panose="02070309020205020404" pitchFamily="49" charset="0"/>
              <a:buChar char="o"/>
            </a:pPr>
            <a:r>
              <a:rPr lang="en-US" sz="1300" dirty="0" smtClean="0">
                <a:latin typeface="TradeGothic" panose="020B0800000000000000" pitchFamily="34" charset="0"/>
              </a:rPr>
              <a:t>Program </a:t>
            </a:r>
            <a:r>
              <a:rPr lang="en-US" sz="1300" dirty="0">
                <a:latin typeface="TradeGothic" panose="020B0800000000000000" pitchFamily="34" charset="0"/>
              </a:rPr>
              <a:t>Number: (This is a </a:t>
            </a:r>
            <a:r>
              <a:rPr lang="en-US" sz="1300" dirty="0" smtClean="0">
                <a:latin typeface="TradeGothic" panose="020B0800000000000000" pitchFamily="34" charset="0"/>
              </a:rPr>
              <a:t>6 character combo of numbers &amp; letters which </a:t>
            </a:r>
            <a:r>
              <a:rPr lang="en-US" sz="1300" dirty="0">
                <a:latin typeface="TradeGothic" panose="020B0800000000000000" pitchFamily="34" charset="0"/>
              </a:rPr>
              <a:t>was assigned to your agency by Second Harvest</a:t>
            </a:r>
            <a:r>
              <a:rPr lang="en-US" sz="1300" dirty="0" smtClean="0">
                <a:latin typeface="TradeGothic" panose="020B0800000000000000" pitchFamily="34" charset="0"/>
              </a:rPr>
              <a:t>)</a:t>
            </a:r>
            <a:endParaRPr lang="en-US" sz="1300" dirty="0" smtClean="0">
              <a:latin typeface="TradeGothic"/>
            </a:endParaRPr>
          </a:p>
          <a:p>
            <a:pPr lvl="2"/>
            <a:r>
              <a:rPr lang="en-US" sz="1700" b="1" dirty="0" smtClean="0">
                <a:latin typeface="TradeGothic"/>
              </a:rPr>
              <a:t>0202P + Your Program Number </a:t>
            </a:r>
            <a:r>
              <a:rPr lang="en-US" sz="1700" dirty="0" smtClean="0">
                <a:latin typeface="TradeGothic"/>
              </a:rPr>
              <a:t>(ex. 0202PPRL000)</a:t>
            </a:r>
            <a:endParaRPr lang="en-US" sz="1700" b="1" u="sng" dirty="0">
              <a:latin typeface="TradeGothic"/>
            </a:endParaRPr>
          </a:p>
          <a:p>
            <a:pPr marL="457200" lvl="1" indent="0">
              <a:buNone/>
            </a:pPr>
            <a:endParaRPr lang="en-US" sz="1700" dirty="0" smtClean="0">
              <a:latin typeface="TradeGothic"/>
            </a:endParaRPr>
          </a:p>
          <a:p>
            <a:pPr marL="457200" lvl="1" indent="0">
              <a:buNone/>
            </a:pPr>
            <a:endParaRPr lang="en-US" sz="1600" dirty="0" smtClean="0">
              <a:latin typeface="TradeGothic"/>
            </a:endParaRPr>
          </a:p>
          <a:p>
            <a:pPr marL="457200" lvl="1" indent="0">
              <a:buNone/>
            </a:pPr>
            <a:r>
              <a:rPr lang="en-US" sz="1600" dirty="0" smtClean="0">
                <a:latin typeface="TradeGothic"/>
              </a:rPr>
              <a:t>You </a:t>
            </a:r>
            <a:r>
              <a:rPr lang="en-US" sz="1600" dirty="0">
                <a:latin typeface="TradeGothic"/>
              </a:rPr>
              <a:t>must be set up as a </a:t>
            </a:r>
            <a:r>
              <a:rPr lang="en-US" sz="1600" dirty="0" smtClean="0">
                <a:latin typeface="TradeGothic"/>
              </a:rPr>
              <a:t>shopper if you want </a:t>
            </a:r>
            <a:r>
              <a:rPr lang="en-US" sz="1600" dirty="0">
                <a:latin typeface="TradeGothic"/>
              </a:rPr>
              <a:t>to place an order for your program. Verify </a:t>
            </a:r>
            <a:r>
              <a:rPr lang="en-US" sz="1600" dirty="0" smtClean="0">
                <a:latin typeface="TradeGothic"/>
              </a:rPr>
              <a:t> your shopper </a:t>
            </a:r>
            <a:r>
              <a:rPr lang="en-US" sz="1600" dirty="0">
                <a:latin typeface="TradeGothic"/>
              </a:rPr>
              <a:t>status with your program </a:t>
            </a:r>
            <a:r>
              <a:rPr lang="en-US" sz="1600" dirty="0" smtClean="0">
                <a:latin typeface="TradeGothic"/>
              </a:rPr>
              <a:t>director or coordinator.</a:t>
            </a:r>
            <a:endParaRPr lang="en-US" sz="1800" dirty="0" smtClean="0">
              <a:latin typeface="TradeGothic"/>
            </a:endParaRPr>
          </a:p>
          <a:p>
            <a:pPr marL="914400" lvl="2" indent="0">
              <a:buNone/>
            </a:pPr>
            <a:endParaRPr lang="en-US" sz="1800" dirty="0" smtClean="0">
              <a:latin typeface="TradeGothic LT" panose="02000503020000020004"/>
            </a:endParaRPr>
          </a:p>
        </p:txBody>
      </p:sp>
      <p:sp>
        <p:nvSpPr>
          <p:cNvPr id="3" name="Title 2"/>
          <p:cNvSpPr>
            <a:spLocks noGrp="1"/>
          </p:cNvSpPr>
          <p:nvPr>
            <p:ph type="ctrTitle"/>
          </p:nvPr>
        </p:nvSpPr>
        <p:spPr>
          <a:xfrm>
            <a:off x="0" y="238299"/>
            <a:ext cx="8077200" cy="533400"/>
          </a:xfrm>
        </p:spPr>
        <p:txBody>
          <a:bodyPr/>
          <a:lstStyle/>
          <a:p>
            <a:r>
              <a:rPr lang="en-US" dirty="0" smtClean="0"/>
              <a:t>Agency express</a:t>
            </a:r>
            <a:endParaRPr lang="en-US" dirty="0"/>
          </a:p>
        </p:txBody>
      </p:sp>
      <p:pic>
        <p:nvPicPr>
          <p:cNvPr id="4" name="Picture 3"/>
          <p:cNvPicPr>
            <a:picLocks noChangeAspect="1"/>
          </p:cNvPicPr>
          <p:nvPr/>
        </p:nvPicPr>
        <p:blipFill>
          <a:blip r:embed="rId4"/>
          <a:stretch>
            <a:fillRect/>
          </a:stretch>
        </p:blipFill>
        <p:spPr>
          <a:xfrm>
            <a:off x="6655856" y="4306105"/>
            <a:ext cx="1316050" cy="73945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12970722"/>
      </p:ext>
    </p:extLst>
  </p:cSld>
  <p:clrMapOvr>
    <a:masterClrMapping/>
  </p:clrMapOvr>
  <mc:AlternateContent xmlns:mc="http://schemas.openxmlformats.org/markup-compatibility/2006">
    <mc:Choice xmlns:p14="http://schemas.microsoft.com/office/powerpoint/2010/main" Requires="p14">
      <p:transition spd="slow" p14:dur="2000" advTm="54866"/>
    </mc:Choice>
    <mc:Fallback>
      <p:transition spd="slow" advTm="54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965" r="29210"/>
          <a:stretch/>
        </p:blipFill>
        <p:spPr>
          <a:xfrm>
            <a:off x="4870530" y="2049553"/>
            <a:ext cx="3762858" cy="3521059"/>
          </a:xfrm>
          <a:prstGeom prst="rect">
            <a:avLst/>
          </a:prstGeom>
          <a:ln>
            <a:solidFill>
              <a:srgbClr val="00B050"/>
            </a:solidFill>
          </a:ln>
        </p:spPr>
      </p:pic>
      <p:sp>
        <p:nvSpPr>
          <p:cNvPr id="2" name="Subtitle 1"/>
          <p:cNvSpPr>
            <a:spLocks noGrp="1"/>
          </p:cNvSpPr>
          <p:nvPr>
            <p:ph type="subTitle" idx="1"/>
          </p:nvPr>
        </p:nvSpPr>
        <p:spPr>
          <a:xfrm>
            <a:off x="498764" y="929638"/>
            <a:ext cx="4295427" cy="3659453"/>
          </a:xfrm>
        </p:spPr>
        <p:txBody>
          <a:bodyPr/>
          <a:lstStyle/>
          <a:p>
            <a:r>
              <a:rPr lang="en-US" sz="1800" b="1" dirty="0" smtClean="0">
                <a:solidFill>
                  <a:schemeClr val="tx1"/>
                </a:solidFill>
                <a:latin typeface="TradeGothic"/>
                <a:ea typeface="Verdana" panose="020B0604030504040204" pitchFamily="34" charset="0"/>
              </a:rPr>
              <a:t>Use your internet browser to access the Agency Express website</a:t>
            </a:r>
          </a:p>
          <a:p>
            <a:endParaRPr lang="en-US" sz="1400" dirty="0" smtClean="0">
              <a:solidFill>
                <a:schemeClr val="tx1"/>
              </a:solidFill>
              <a:latin typeface="TradeGothic"/>
              <a:ea typeface="Verdana" panose="020B0604030504040204" pitchFamily="34" charset="0"/>
              <a:hlinkClick r:id="rId5"/>
            </a:endParaRPr>
          </a:p>
          <a:p>
            <a:r>
              <a:rPr lang="en-US" sz="1400" b="1" dirty="0" smtClean="0">
                <a:solidFill>
                  <a:schemeClr val="tx1"/>
                </a:solidFill>
                <a:latin typeface="TradeGothic"/>
                <a:ea typeface="Verdana" panose="020B0604030504040204" pitchFamily="34" charset="0"/>
                <a:hlinkClick r:id="rId5"/>
              </a:rPr>
              <a:t>LINK HERE</a:t>
            </a:r>
            <a:r>
              <a:rPr lang="en-US" sz="1400" dirty="0" smtClean="0">
                <a:solidFill>
                  <a:schemeClr val="tx1"/>
                </a:solidFill>
                <a:latin typeface="TradeGothic"/>
                <a:ea typeface="Verdana" panose="020B0604030504040204" pitchFamily="34" charset="0"/>
                <a:hlinkClick r:id="rId5"/>
              </a:rPr>
              <a:t>: https</a:t>
            </a:r>
            <a:r>
              <a:rPr lang="en-US" sz="1400" dirty="0">
                <a:solidFill>
                  <a:schemeClr val="tx1"/>
                </a:solidFill>
                <a:latin typeface="TradeGothic"/>
                <a:ea typeface="Verdana" panose="020B0604030504040204" pitchFamily="34" charset="0"/>
                <a:hlinkClick r:id="rId5"/>
              </a:rPr>
              <a:t>://</a:t>
            </a:r>
            <a:r>
              <a:rPr lang="en-US" sz="1400" dirty="0" smtClean="0">
                <a:solidFill>
                  <a:schemeClr val="tx1"/>
                </a:solidFill>
                <a:latin typeface="TradeGothic"/>
                <a:ea typeface="Verdana" panose="020B0604030504040204" pitchFamily="34" charset="0"/>
                <a:hlinkClick r:id="rId5"/>
              </a:rPr>
              <a:t>www.agencyexpress3.org/AgencyExpress30/NewLogin.aspx</a:t>
            </a:r>
            <a:endParaRPr lang="en-US" sz="1400" dirty="0" smtClean="0">
              <a:solidFill>
                <a:schemeClr val="tx1"/>
              </a:solidFill>
              <a:latin typeface="TradeGothic"/>
              <a:ea typeface="Verdana" panose="020B0604030504040204" pitchFamily="34" charset="0"/>
            </a:endParaRPr>
          </a:p>
          <a:p>
            <a:endParaRPr lang="en-US" sz="1400" dirty="0" smtClean="0">
              <a:solidFill>
                <a:schemeClr val="tx1"/>
              </a:solidFill>
              <a:latin typeface="TradeGothic"/>
              <a:ea typeface="Verdana" panose="020B0604030504040204" pitchFamily="34" charset="0"/>
            </a:endParaRPr>
          </a:p>
          <a:p>
            <a:pPr marL="342900" indent="-342900">
              <a:buFont typeface="+mj-lt"/>
              <a:buAutoNum type="arabicPeriod"/>
            </a:pPr>
            <a:r>
              <a:rPr lang="en-US" sz="1800" dirty="0" smtClean="0">
                <a:latin typeface="TradeGothic"/>
                <a:ea typeface="Verdana" panose="020B0604030504040204" pitchFamily="34" charset="0"/>
              </a:rPr>
              <a:t>Enter </a:t>
            </a:r>
            <a:r>
              <a:rPr lang="en-US" sz="1800" dirty="0">
                <a:latin typeface="TradeGothic"/>
                <a:ea typeface="Verdana" panose="020B0604030504040204" pitchFamily="34" charset="0"/>
              </a:rPr>
              <a:t>your login </a:t>
            </a:r>
            <a:r>
              <a:rPr lang="en-US" sz="1800" dirty="0" smtClean="0">
                <a:latin typeface="TradeGothic"/>
                <a:ea typeface="Verdana" panose="020B0604030504040204" pitchFamily="34" charset="0"/>
              </a:rPr>
              <a:t>credentials</a:t>
            </a:r>
            <a:endParaRPr lang="en-US" sz="1800" dirty="0">
              <a:latin typeface="TradeGothic"/>
              <a:ea typeface="Verdana" panose="020B0604030504040204" pitchFamily="34" charset="0"/>
            </a:endParaRPr>
          </a:p>
          <a:p>
            <a:pPr marL="342900" indent="-342900">
              <a:spcAft>
                <a:spcPts val="1200"/>
              </a:spcAft>
              <a:buFont typeface="+mj-lt"/>
              <a:buAutoNum type="arabicPeriod"/>
            </a:pPr>
            <a:r>
              <a:rPr lang="en-US" sz="1800" dirty="0">
                <a:latin typeface="TradeGothic"/>
                <a:ea typeface="Verdana" panose="020B0604030504040204" pitchFamily="34" charset="0"/>
              </a:rPr>
              <a:t>Be sure to click the box </a:t>
            </a:r>
            <a:r>
              <a:rPr lang="en-US" sz="1800" dirty="0">
                <a:latin typeface="TradeGothic"/>
                <a:ea typeface="Verdana" panose="020B0604030504040204" pitchFamily="34" charset="0"/>
              </a:rPr>
              <a:t>that says “Remember Me</a:t>
            </a:r>
            <a:r>
              <a:rPr lang="en-US" sz="1800" dirty="0" smtClean="0">
                <a:latin typeface="TradeGothic"/>
                <a:ea typeface="Verdana" panose="020B0604030504040204" pitchFamily="34" charset="0"/>
              </a:rPr>
              <a:t>”</a:t>
            </a:r>
            <a:r>
              <a:rPr lang="en-US" sz="1800" dirty="0">
                <a:latin typeface="TradeGothic"/>
                <a:ea typeface="Verdana" panose="020B0604030504040204" pitchFamily="34" charset="0"/>
              </a:rPr>
              <a:t/>
            </a:r>
            <a:br>
              <a:rPr lang="en-US" sz="1800" dirty="0">
                <a:latin typeface="TradeGothic"/>
                <a:ea typeface="Verdana" panose="020B0604030504040204" pitchFamily="34" charset="0"/>
              </a:rPr>
            </a:br>
            <a:r>
              <a:rPr lang="en-US" sz="1200" dirty="0">
                <a:latin typeface="TradeGothic"/>
              </a:rPr>
              <a:t>Clicking remember me will save your username &amp; password so you don’t have to enter each time you log into place an order.</a:t>
            </a:r>
          </a:p>
          <a:p>
            <a:pPr marL="342900" indent="-342900">
              <a:spcAft>
                <a:spcPts val="1200"/>
              </a:spcAft>
              <a:buFont typeface="+mj-lt"/>
              <a:buAutoNum type="arabicPeriod"/>
            </a:pPr>
            <a:r>
              <a:rPr lang="en-US" sz="1800" dirty="0" smtClean="0">
                <a:latin typeface="TradeGothic"/>
                <a:ea typeface="Verdana" panose="020B0604030504040204" pitchFamily="34" charset="0"/>
              </a:rPr>
              <a:t>Click “Log In”</a:t>
            </a:r>
            <a:endParaRPr lang="en-US" sz="1800" dirty="0" smtClean="0">
              <a:latin typeface="TradeGothic"/>
              <a:ea typeface="Verdana" panose="020B0604030504040204" pitchFamily="34" charset="0"/>
            </a:endParaRPr>
          </a:p>
        </p:txBody>
      </p:sp>
      <p:sp>
        <p:nvSpPr>
          <p:cNvPr id="3" name="Title 2"/>
          <p:cNvSpPr>
            <a:spLocks noGrp="1"/>
          </p:cNvSpPr>
          <p:nvPr>
            <p:ph type="ctrTitle"/>
          </p:nvPr>
        </p:nvSpPr>
        <p:spPr>
          <a:xfrm>
            <a:off x="-31865" y="221673"/>
            <a:ext cx="8077200" cy="533400"/>
          </a:xfrm>
        </p:spPr>
        <p:txBody>
          <a:bodyPr/>
          <a:lstStyle/>
          <a:p>
            <a:r>
              <a:rPr lang="en-US" dirty="0" smtClean="0"/>
              <a:t>STEP 1: Logging In </a:t>
            </a:r>
            <a:endParaRPr lang="en-US" dirty="0"/>
          </a:p>
        </p:txBody>
      </p:sp>
      <p:sp>
        <p:nvSpPr>
          <p:cNvPr id="7" name="TextBox 6"/>
          <p:cNvSpPr txBox="1"/>
          <p:nvPr/>
        </p:nvSpPr>
        <p:spPr>
          <a:xfrm>
            <a:off x="613122" y="4996176"/>
            <a:ext cx="4297680" cy="1323439"/>
          </a:xfrm>
          <a:prstGeom prst="rect">
            <a:avLst/>
          </a:prstGeom>
          <a:noFill/>
        </p:spPr>
        <p:txBody>
          <a:bodyPr wrap="square" rtlCol="0">
            <a:spAutoFit/>
          </a:bodyPr>
          <a:lstStyle/>
          <a:p>
            <a:r>
              <a:rPr lang="en-US" sz="1600" dirty="0" smtClean="0">
                <a:latin typeface="TradeGothic"/>
              </a:rPr>
              <a:t>The website link and all training materials are posted on our website </a:t>
            </a:r>
            <a:r>
              <a:rPr lang="en-US" sz="1300" dirty="0" smtClean="0">
                <a:latin typeface="TradeGothic"/>
              </a:rPr>
              <a:t>(</a:t>
            </a:r>
            <a:r>
              <a:rPr lang="en-US" sz="1300" dirty="0" smtClean="0">
                <a:latin typeface="TradeGothic"/>
                <a:hlinkClick r:id="rId6"/>
              </a:rPr>
              <a:t>secondharvestfoodbank.org</a:t>
            </a:r>
            <a:r>
              <a:rPr lang="en-US" sz="1300" dirty="0" smtClean="0">
                <a:latin typeface="TradeGothic"/>
              </a:rPr>
              <a:t>) </a:t>
            </a:r>
            <a:r>
              <a:rPr lang="en-US" sz="1600" dirty="0" smtClean="0">
                <a:latin typeface="TradeGothic"/>
              </a:rPr>
              <a:t>under Partner Charity Zone        food orders for your convenience.</a:t>
            </a:r>
          </a:p>
          <a:p>
            <a:endParaRPr lang="en-US" sz="1600" dirty="0">
              <a:latin typeface="TradeGothic"/>
            </a:endParaRPr>
          </a:p>
        </p:txBody>
      </p:sp>
      <p:sp>
        <p:nvSpPr>
          <p:cNvPr id="6" name="Right Arrow 5"/>
          <p:cNvSpPr/>
          <p:nvPr/>
        </p:nvSpPr>
        <p:spPr>
          <a:xfrm>
            <a:off x="2352150" y="5570612"/>
            <a:ext cx="293277" cy="174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internet brows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5757" y="863967"/>
            <a:ext cx="1881043" cy="1076692"/>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76965593"/>
      </p:ext>
    </p:extLst>
  </p:cSld>
  <p:clrMapOvr>
    <a:masterClrMapping/>
  </p:clrMapOvr>
  <mc:AlternateContent xmlns:mc="http://schemas.openxmlformats.org/markup-compatibility/2006">
    <mc:Choice xmlns:p14="http://schemas.microsoft.com/office/powerpoint/2010/main" Requires="p14">
      <p:transition spd="slow" p14:dur="2000" advTm="48742"/>
    </mc:Choice>
    <mc:Fallback>
      <p:transition spd="slow" advTm="48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266725"/>
            <a:ext cx="8077200" cy="533400"/>
          </a:xfrm>
        </p:spPr>
        <p:txBody>
          <a:bodyPr/>
          <a:lstStyle/>
          <a:p>
            <a:r>
              <a:rPr lang="en-US" dirty="0" smtClean="0"/>
              <a:t>Agency Express</a:t>
            </a:r>
            <a:endParaRPr lang="en-US" dirty="0"/>
          </a:p>
        </p:txBody>
      </p:sp>
      <p:sp>
        <p:nvSpPr>
          <p:cNvPr id="5" name="Rectangle 4"/>
          <p:cNvSpPr/>
          <p:nvPr/>
        </p:nvSpPr>
        <p:spPr>
          <a:xfrm>
            <a:off x="955961" y="5102759"/>
            <a:ext cx="7182197" cy="830997"/>
          </a:xfrm>
          <a:prstGeom prst="rect">
            <a:avLst/>
          </a:prstGeom>
        </p:spPr>
        <p:txBody>
          <a:bodyPr wrap="square">
            <a:spAutoFit/>
          </a:bodyPr>
          <a:lstStyle/>
          <a:p>
            <a:pPr>
              <a:spcAft>
                <a:spcPts val="1200"/>
              </a:spcAft>
            </a:pPr>
            <a:r>
              <a:rPr lang="en-US" sz="1600" dirty="0">
                <a:latin typeface="TradeGothic" panose="020B0800000000000000" pitchFamily="34" charset="0"/>
              </a:rPr>
              <a:t>If we have important </a:t>
            </a:r>
            <a:r>
              <a:rPr lang="en-US" sz="1600" dirty="0" smtClean="0">
                <a:latin typeface="TradeGothic" panose="020B0800000000000000" pitchFamily="34" charset="0"/>
              </a:rPr>
              <a:t>information such as Food Bank closings or any changes that we need to share with our partners – they will display here each time you log in! Please read carefully and click the yellow “close” button. </a:t>
            </a:r>
            <a:endParaRPr lang="en-US" sz="1600" dirty="0">
              <a:latin typeface="TradeGothic" panose="020B0800000000000000" pitchFamily="34"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pic>
        <p:nvPicPr>
          <p:cNvPr id="8" name="Content Placeholder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02165" y="800125"/>
            <a:ext cx="7689791" cy="4230899"/>
          </a:xfrm>
        </p:spPr>
        <p:style>
          <a:lnRef idx="1">
            <a:schemeClr val="accent6"/>
          </a:lnRef>
          <a:fillRef idx="3">
            <a:schemeClr val="accent6"/>
          </a:fillRef>
          <a:effectRef idx="2">
            <a:schemeClr val="accent6"/>
          </a:effectRef>
          <a:fontRef idx="minor">
            <a:schemeClr val="lt1"/>
          </a:fontRef>
        </p:style>
      </p:pic>
      <p:sp>
        <p:nvSpPr>
          <p:cNvPr id="9" name="Rectangle 8"/>
          <p:cNvSpPr/>
          <p:nvPr/>
        </p:nvSpPr>
        <p:spPr>
          <a:xfrm>
            <a:off x="7246835" y="1640792"/>
            <a:ext cx="97422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827203"/>
      </p:ext>
    </p:extLst>
  </p:cSld>
  <p:clrMapOvr>
    <a:masterClrMapping/>
  </p:clrMapOvr>
  <mc:AlternateContent xmlns:mc="http://schemas.openxmlformats.org/markup-compatibility/2006" xmlns:p14="http://schemas.microsoft.com/office/powerpoint/2010/main">
    <mc:Choice Requires="p14">
      <p:transition spd="slow" p14:dur="2000" advTm="27434"/>
    </mc:Choice>
    <mc:Fallback xmlns="">
      <p:transition spd="slow" advTm="27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59586" y="1386864"/>
            <a:ext cx="7732850" cy="4580197"/>
          </a:xfrm>
        </p:spPr>
      </p:pic>
      <p:sp>
        <p:nvSpPr>
          <p:cNvPr id="3" name="Title 2"/>
          <p:cNvSpPr>
            <a:spLocks noGrp="1"/>
          </p:cNvSpPr>
          <p:nvPr>
            <p:ph type="ctrTitle"/>
          </p:nvPr>
        </p:nvSpPr>
        <p:spPr>
          <a:xfrm>
            <a:off x="77624" y="142430"/>
            <a:ext cx="8077200" cy="533400"/>
          </a:xfrm>
        </p:spPr>
        <p:txBody>
          <a:bodyPr/>
          <a:lstStyle/>
          <a:p>
            <a:r>
              <a:rPr lang="en-US" dirty="0" smtClean="0"/>
              <a:t>Agency express</a:t>
            </a:r>
            <a:endParaRPr lang="en-US" dirty="0"/>
          </a:p>
        </p:txBody>
      </p:sp>
      <p:sp>
        <p:nvSpPr>
          <p:cNvPr id="5" name="TextBox 4"/>
          <p:cNvSpPr txBox="1"/>
          <p:nvPr/>
        </p:nvSpPr>
        <p:spPr>
          <a:xfrm>
            <a:off x="863125" y="931492"/>
            <a:ext cx="7016097" cy="369332"/>
          </a:xfrm>
          <a:prstGeom prst="rect">
            <a:avLst/>
          </a:prstGeom>
          <a:noFill/>
        </p:spPr>
        <p:txBody>
          <a:bodyPr wrap="square" rtlCol="0">
            <a:spAutoFit/>
          </a:bodyPr>
          <a:lstStyle/>
          <a:p>
            <a:r>
              <a:rPr lang="en-US" dirty="0" smtClean="0">
                <a:latin typeface="TradeGothic" panose="020B0800000000000000" pitchFamily="34" charset="0"/>
              </a:rPr>
              <a:t>Welcome to your Agency Express homepage </a:t>
            </a:r>
            <a:endParaRPr lang="en-US" dirty="0">
              <a:latin typeface="TradeGothic" panose="020B0800000000000000" pitchFamily="34" charset="0"/>
            </a:endParaRPr>
          </a:p>
        </p:txBody>
      </p:sp>
      <p:sp>
        <p:nvSpPr>
          <p:cNvPr id="6" name="Rectangle 5"/>
          <p:cNvSpPr/>
          <p:nvPr/>
        </p:nvSpPr>
        <p:spPr>
          <a:xfrm flipV="1">
            <a:off x="7195560" y="2505549"/>
            <a:ext cx="1076770" cy="1538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66848636"/>
      </p:ext>
    </p:extLst>
  </p:cSld>
  <p:clrMapOvr>
    <a:masterClrMapping/>
  </p:clrMapOvr>
  <mc:AlternateContent xmlns:mc="http://schemas.openxmlformats.org/markup-compatibility/2006">
    <mc:Choice xmlns:p14="http://schemas.microsoft.com/office/powerpoint/2010/main" Requires="p14">
      <p:transition spd="slow" p14:dur="2000" advTm="12107"/>
    </mc:Choice>
    <mc:Fallback>
      <p:transition spd="slow" advTm="1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232880"/>
            <a:ext cx="8077200" cy="533400"/>
          </a:xfrm>
        </p:spPr>
        <p:txBody>
          <a:bodyPr/>
          <a:lstStyle/>
          <a:p>
            <a:r>
              <a:rPr lang="en-US" dirty="0" smtClean="0"/>
              <a:t>Step 2: Select Scheduler</a:t>
            </a:r>
            <a:endParaRPr lang="en-US" dirty="0"/>
          </a:p>
        </p:txBody>
      </p:sp>
      <p:sp>
        <p:nvSpPr>
          <p:cNvPr id="4" name="Content Placeholder 3"/>
          <p:cNvSpPr txBox="1">
            <a:spLocks noGrp="1"/>
          </p:cNvSpPr>
          <p:nvPr>
            <p:ph idx="1"/>
          </p:nvPr>
        </p:nvSpPr>
        <p:spPr>
          <a:xfrm>
            <a:off x="561077" y="766280"/>
            <a:ext cx="7677512" cy="1338828"/>
          </a:xfrm>
          <a:prstGeom prst="rect">
            <a:avLst/>
          </a:prstGeom>
          <a:noFill/>
        </p:spPr>
        <p:txBody>
          <a:bodyPr wrap="square" rtlCol="0">
            <a:spAutoFit/>
          </a:bodyPr>
          <a:lstStyle/>
          <a:p>
            <a:pPr marL="0" indent="0">
              <a:spcAft>
                <a:spcPts val="1200"/>
              </a:spcAft>
              <a:buNone/>
            </a:pPr>
            <a:r>
              <a:rPr lang="en-US" sz="2000" b="1" dirty="0" smtClean="0">
                <a:latin typeface="TradeGothic" panose="020B0800000000000000"/>
              </a:rPr>
              <a:t>Hover on “Order Options”&amp; choose “Scheduler”  </a:t>
            </a:r>
            <a:r>
              <a:rPr lang="en-US" sz="2800" b="1" dirty="0" smtClean="0"/>
              <a:t>				                                                                    		</a:t>
            </a: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130" r="51018"/>
          <a:stretch/>
        </p:blipFill>
        <p:spPr>
          <a:xfrm>
            <a:off x="537068" y="1235631"/>
            <a:ext cx="3113391" cy="2805753"/>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3773" r="33590"/>
          <a:stretch/>
        </p:blipFill>
        <p:spPr>
          <a:xfrm>
            <a:off x="3930444" y="1075561"/>
            <a:ext cx="4451555" cy="2995321"/>
          </a:xfrm>
          <a:prstGeom prst="rect">
            <a:avLst/>
          </a:prstGeom>
        </p:spPr>
      </p:pic>
      <p:sp>
        <p:nvSpPr>
          <p:cNvPr id="14" name="TextBox 13"/>
          <p:cNvSpPr txBox="1"/>
          <p:nvPr/>
        </p:nvSpPr>
        <p:spPr>
          <a:xfrm>
            <a:off x="537068" y="4065112"/>
            <a:ext cx="3420988" cy="1815882"/>
          </a:xfrm>
          <a:prstGeom prst="rect">
            <a:avLst/>
          </a:prstGeom>
          <a:noFill/>
        </p:spPr>
        <p:txBody>
          <a:bodyPr wrap="square" rtlCol="0">
            <a:spAutoFit/>
          </a:bodyPr>
          <a:lstStyle/>
          <a:p>
            <a:r>
              <a:rPr lang="en-US" sz="1400" dirty="0" smtClean="0">
                <a:latin typeface="TradeGothic" panose="020B0800000000000000"/>
              </a:rPr>
              <a:t>Check in the my appointments (The green area) section to verify the date &amp; time of your next pick up or delivery. If you see it and it is correct proceed to your shopping list. Clean up any unwanted reservations by clicking the yellow delete button next to the appointment. </a:t>
            </a:r>
            <a:endParaRPr lang="en-US" sz="1400" dirty="0">
              <a:latin typeface="TradeGothic" panose="020B0800000000000000"/>
            </a:endParaRPr>
          </a:p>
        </p:txBody>
      </p:sp>
      <p:sp>
        <p:nvSpPr>
          <p:cNvPr id="15" name="TextBox 14"/>
          <p:cNvSpPr txBox="1"/>
          <p:nvPr/>
        </p:nvSpPr>
        <p:spPr>
          <a:xfrm>
            <a:off x="3958056" y="4079536"/>
            <a:ext cx="4557253" cy="738664"/>
          </a:xfrm>
          <a:prstGeom prst="rect">
            <a:avLst/>
          </a:prstGeom>
          <a:noFill/>
        </p:spPr>
        <p:txBody>
          <a:bodyPr wrap="square" rtlCol="0">
            <a:spAutoFit/>
          </a:bodyPr>
          <a:lstStyle/>
          <a:p>
            <a:r>
              <a:rPr lang="en-US" sz="1400" dirty="0" smtClean="0">
                <a:latin typeface="TradeGothic" panose="020B0800000000000000"/>
              </a:rPr>
              <a:t>If you do </a:t>
            </a:r>
            <a:r>
              <a:rPr lang="en-US" sz="1400" b="1" dirty="0" smtClean="0">
                <a:latin typeface="TradeGothic" panose="020B0800000000000000"/>
              </a:rPr>
              <a:t>NOT</a:t>
            </a:r>
            <a:r>
              <a:rPr lang="en-US" sz="1400" dirty="0" smtClean="0">
                <a:latin typeface="TradeGothic" panose="020B0800000000000000"/>
              </a:rPr>
              <a:t> see your scheduled pick up or delivery in the my appointment section then you must set your scheduler. </a:t>
            </a:r>
            <a:endParaRPr lang="en-US" sz="1400" dirty="0">
              <a:latin typeface="TradeGothic" panose="020B0800000000000000"/>
            </a:endParaRPr>
          </a:p>
        </p:txBody>
      </p:sp>
      <p:sp>
        <p:nvSpPr>
          <p:cNvPr id="16" name="TextBox 15"/>
          <p:cNvSpPr txBox="1"/>
          <p:nvPr/>
        </p:nvSpPr>
        <p:spPr>
          <a:xfrm>
            <a:off x="1090132" y="5834390"/>
            <a:ext cx="6348542" cy="523220"/>
          </a:xfrm>
          <a:prstGeom prst="rect">
            <a:avLst/>
          </a:prstGeom>
          <a:noFill/>
        </p:spPr>
        <p:txBody>
          <a:bodyPr wrap="square" rtlCol="0">
            <a:spAutoFit/>
          </a:bodyPr>
          <a:lstStyle/>
          <a:p>
            <a:r>
              <a:rPr lang="en-US" sz="1400" b="1" dirty="0" smtClean="0">
                <a:latin typeface="TradeGothic" panose="020B0800000000000000"/>
              </a:rPr>
              <a:t>VERIFY YOUR SCHEDULER IS SET BEFORE YOU PLACE EACH ORDER. IF IT IS NOT COMPLETE IT WILL NOT PROCESS YOUR ORDER</a:t>
            </a:r>
            <a:endParaRPr lang="en-US" sz="1400" b="1" dirty="0">
              <a:latin typeface="TradeGothic" panose="020B0800000000000000"/>
            </a:endParaRPr>
          </a:p>
        </p:txBody>
      </p:sp>
      <p:sp>
        <p:nvSpPr>
          <p:cNvPr id="17" name="Down Arrow 16"/>
          <p:cNvSpPr/>
          <p:nvPr/>
        </p:nvSpPr>
        <p:spPr>
          <a:xfrm rot="14642315">
            <a:off x="1083955" y="1753499"/>
            <a:ext cx="265188" cy="407554"/>
          </a:xfrm>
          <a:prstGeom prst="downArrow">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Oval 17"/>
          <p:cNvSpPr/>
          <p:nvPr/>
        </p:nvSpPr>
        <p:spPr>
          <a:xfrm>
            <a:off x="1181195" y="1946787"/>
            <a:ext cx="1001566" cy="1773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89674005"/>
      </p:ext>
    </p:extLst>
  </p:cSld>
  <p:clrMapOvr>
    <a:masterClrMapping/>
  </p:clrMapOvr>
  <mc:AlternateContent xmlns:mc="http://schemas.openxmlformats.org/markup-compatibility/2006">
    <mc:Choice xmlns:p14="http://schemas.microsoft.com/office/powerpoint/2010/main" Requires="p14">
      <p:transition spd="slow" p14:dur="2000" advTm="56511"/>
    </mc:Choice>
    <mc:Fallback>
      <p:transition spd="slow" advTm="56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241320"/>
            <a:ext cx="8077200" cy="533400"/>
          </a:xfrm>
        </p:spPr>
        <p:txBody>
          <a:bodyPr/>
          <a:lstStyle/>
          <a:p>
            <a:r>
              <a:rPr lang="en-US" dirty="0" smtClean="0"/>
              <a:t>Step 2: Select Your scheduler</a:t>
            </a:r>
            <a:endParaRPr lang="en-US" dirty="0"/>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9765" b="71604"/>
          <a:stretch/>
        </p:blipFill>
        <p:spPr>
          <a:xfrm>
            <a:off x="5131675" y="2087745"/>
            <a:ext cx="3373054" cy="1051965"/>
          </a:xfrm>
          <a:prstGeom prst="rect">
            <a:avLst/>
          </a:prstGeom>
        </p:spPr>
      </p:pic>
      <p:sp>
        <p:nvSpPr>
          <p:cNvPr id="14" name="TextBox 13"/>
          <p:cNvSpPr txBox="1"/>
          <p:nvPr/>
        </p:nvSpPr>
        <p:spPr>
          <a:xfrm>
            <a:off x="614855" y="4083269"/>
            <a:ext cx="7827580" cy="1815882"/>
          </a:xfrm>
          <a:prstGeom prst="rect">
            <a:avLst/>
          </a:prstGeom>
          <a:noFill/>
        </p:spPr>
        <p:txBody>
          <a:bodyPr wrap="square" rtlCol="0">
            <a:spAutoFit/>
          </a:bodyPr>
          <a:lstStyle/>
          <a:p>
            <a:r>
              <a:rPr lang="en-US" sz="1600" dirty="0">
                <a:latin typeface="TradeGothic" panose="020B0800000000000000"/>
              </a:rPr>
              <a:t>Select Pick up or delivery. Click on the calendar to select your date</a:t>
            </a:r>
            <a:r>
              <a:rPr lang="en-US" sz="1600" dirty="0" smtClean="0">
                <a:latin typeface="TradeGothic" panose="020B0800000000000000"/>
              </a:rPr>
              <a:t>. The yellow golden blocks are dates available to </a:t>
            </a:r>
            <a:r>
              <a:rPr lang="en-US" sz="1600" b="1" u="sng" dirty="0" smtClean="0">
                <a:latin typeface="TradeGothic" panose="020B0800000000000000"/>
              </a:rPr>
              <a:t>YOU</a:t>
            </a:r>
            <a:r>
              <a:rPr lang="en-US" sz="1600" dirty="0" smtClean="0">
                <a:latin typeface="TradeGothic" panose="020B0800000000000000"/>
              </a:rPr>
              <a:t>! </a:t>
            </a:r>
            <a:r>
              <a:rPr lang="en-US" sz="1600" dirty="0">
                <a:latin typeface="TradeGothic" panose="020B0800000000000000"/>
              </a:rPr>
              <a:t>Click on the clock to select a time. Click the yellow reserve button. </a:t>
            </a:r>
            <a:r>
              <a:rPr lang="en-US" sz="1600" dirty="0" smtClean="0">
                <a:latin typeface="TradeGothic" panose="020B0800000000000000"/>
              </a:rPr>
              <a:t>Agency express will confirm your reservation was successfully created. Click the blue ok button &amp; proceed to your shopping list. </a:t>
            </a:r>
          </a:p>
          <a:p>
            <a:endParaRPr lang="en-US" sz="1600" dirty="0">
              <a:latin typeface="TradeGothic" panose="020B0800000000000000"/>
            </a:endParaRPr>
          </a:p>
          <a:p>
            <a:r>
              <a:rPr lang="en-US" sz="1600" dirty="0" smtClean="0">
                <a:latin typeface="TradeGothic" panose="020B0800000000000000"/>
              </a:rPr>
              <a:t>If you are having trouble with your scheduler or wish to make an appointment that is not an option for you please call customer service.</a:t>
            </a:r>
            <a:endParaRPr lang="en-US" sz="1600" dirty="0">
              <a:latin typeface="TradeGothic" panose="020B0800000000000000"/>
            </a:endParaRPr>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168" r="4746" b="9855"/>
          <a:stretch/>
        </p:blipFill>
        <p:spPr>
          <a:xfrm>
            <a:off x="683021" y="937026"/>
            <a:ext cx="4973311" cy="314624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91305864"/>
      </p:ext>
    </p:extLst>
  </p:cSld>
  <p:clrMapOvr>
    <a:masterClrMapping/>
  </p:clrMapOvr>
  <mc:AlternateContent xmlns:mc="http://schemas.openxmlformats.org/markup-compatibility/2006">
    <mc:Choice xmlns:p14="http://schemas.microsoft.com/office/powerpoint/2010/main" Requires="p14">
      <p:transition spd="slow" p14:dur="2000" advTm="39069"/>
    </mc:Choice>
    <mc:Fallback>
      <p:transition spd="slow" advTm="39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HFB THEME 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HFB THEME PPT" id="{03548765-6E3B-4375-B9B3-6ABA87668228}" vid="{F24B2F97-7B6B-4E4E-B580-C2FA24D2B7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SHFB THEME PPT</Template>
  <TotalTime>1478</TotalTime>
  <Words>1933</Words>
  <Application>Microsoft Office PowerPoint</Application>
  <PresentationFormat>On-screen Show (4:3)</PresentationFormat>
  <Paragraphs>185</Paragraphs>
  <Slides>30</Slides>
  <Notes>0</Notes>
  <HiddenSlides>0</HiddenSlides>
  <MMClips>30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Courier New</vt:lpstr>
      <vt:lpstr>TradeGothic</vt:lpstr>
      <vt:lpstr>TradeGothic LT</vt:lpstr>
      <vt:lpstr>TradeGothic LT CondEighteen</vt:lpstr>
      <vt:lpstr>Verdana</vt:lpstr>
      <vt:lpstr>Wingdings</vt:lpstr>
      <vt:lpstr>SHFB THEME PPT</vt:lpstr>
      <vt:lpstr>PowerPoint Presentation</vt:lpstr>
      <vt:lpstr>Agency Express </vt:lpstr>
      <vt:lpstr>AGENCy express</vt:lpstr>
      <vt:lpstr>Agency express</vt:lpstr>
      <vt:lpstr>STEP 1: Logging In </vt:lpstr>
      <vt:lpstr>Agency Express</vt:lpstr>
      <vt:lpstr>Agency express</vt:lpstr>
      <vt:lpstr>Step 2: Select Scheduler</vt:lpstr>
      <vt:lpstr>Step 2: Select Your scheduler</vt:lpstr>
      <vt:lpstr>Step 3: Build your Order</vt:lpstr>
      <vt:lpstr>STEp 3: build your order</vt:lpstr>
      <vt:lpstr>Agency express</vt:lpstr>
      <vt:lpstr>Agency express</vt:lpstr>
      <vt:lpstr>Step 3: Build your order</vt:lpstr>
      <vt:lpstr>Agency express</vt:lpstr>
      <vt:lpstr>Step 5: Finalize your order</vt:lpstr>
      <vt:lpstr>Step 5: Finalize your order</vt:lpstr>
      <vt:lpstr>Step 5: Finalize your order</vt:lpstr>
      <vt:lpstr>Step 6: Submit your order</vt:lpstr>
      <vt:lpstr>Step 7 (optional) : Edit your order</vt:lpstr>
      <vt:lpstr>PowerPoint Presentation</vt:lpstr>
      <vt:lpstr>Agency Express Extra’s: Order Management  </vt:lpstr>
      <vt:lpstr>Agency express extras: order management </vt:lpstr>
      <vt:lpstr>Agency express Extra’s: Your password</vt:lpstr>
      <vt:lpstr>Agency express Extra’s: Contact us</vt:lpstr>
      <vt:lpstr>Agency express Extra’s: Food Bank Links</vt:lpstr>
      <vt:lpstr>Agency express Extra’s: Food Bank Links</vt:lpstr>
      <vt:lpstr>Agency express Extra’s: Food Bank Links</vt:lpstr>
      <vt:lpstr>Questions?</vt:lpstr>
      <vt:lpstr>Agency Express</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Agency Express</dc:title>
  <dc:creator>Brittney Hopkins</dc:creator>
  <cp:lastModifiedBy>Brittney Hopkins</cp:lastModifiedBy>
  <cp:revision>168</cp:revision>
  <cp:lastPrinted>2019-09-30T19:09:50Z</cp:lastPrinted>
  <dcterms:created xsi:type="dcterms:W3CDTF">2019-09-26T16:55:30Z</dcterms:created>
  <dcterms:modified xsi:type="dcterms:W3CDTF">2019-11-14T17:08:47Z</dcterms:modified>
</cp:coreProperties>
</file>